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6" r:id="rId2"/>
    <p:sldId id="257" r:id="rId3"/>
    <p:sldId id="272" r:id="rId4"/>
    <p:sldId id="271" r:id="rId5"/>
    <p:sldId id="269" r:id="rId6"/>
    <p:sldId id="270" r:id="rId7"/>
    <p:sldId id="258" r:id="rId8"/>
    <p:sldId id="273" r:id="rId9"/>
    <p:sldId id="274" r:id="rId10"/>
    <p:sldId id="275" r:id="rId11"/>
    <p:sldId id="268" r:id="rId12"/>
    <p:sldId id="277" r:id="rId13"/>
    <p:sldId id="278" r:id="rId14"/>
    <p:sldId id="259" r:id="rId15"/>
    <p:sldId id="280" r:id="rId16"/>
    <p:sldId id="281" r:id="rId17"/>
    <p:sldId id="282" r:id="rId18"/>
    <p:sldId id="260" r:id="rId19"/>
    <p:sldId id="314" r:id="rId20"/>
    <p:sldId id="279" r:id="rId21"/>
    <p:sldId id="261" r:id="rId22"/>
    <p:sldId id="283" r:id="rId23"/>
    <p:sldId id="284" r:id="rId24"/>
    <p:sldId id="285" r:id="rId25"/>
    <p:sldId id="262" r:id="rId26"/>
    <p:sldId id="315" r:id="rId27"/>
    <p:sldId id="286" r:id="rId28"/>
    <p:sldId id="265" r:id="rId29"/>
    <p:sldId id="296" r:id="rId30"/>
    <p:sldId id="298" r:id="rId31"/>
    <p:sldId id="305" r:id="rId32"/>
    <p:sldId id="306" r:id="rId33"/>
    <p:sldId id="295" r:id="rId34"/>
    <p:sldId id="297" r:id="rId35"/>
    <p:sldId id="287" r:id="rId36"/>
    <p:sldId id="294" r:id="rId37"/>
    <p:sldId id="288" r:id="rId38"/>
    <p:sldId id="289" r:id="rId39"/>
    <p:sldId id="299" r:id="rId40"/>
    <p:sldId id="300" r:id="rId41"/>
    <p:sldId id="301" r:id="rId42"/>
    <p:sldId id="302" r:id="rId43"/>
    <p:sldId id="266" r:id="rId44"/>
    <p:sldId id="303" r:id="rId45"/>
    <p:sldId id="304" r:id="rId46"/>
    <p:sldId id="293" r:id="rId47"/>
    <p:sldId id="292" r:id="rId48"/>
    <p:sldId id="290" r:id="rId49"/>
    <p:sldId id="291" r:id="rId50"/>
    <p:sldId id="307" r:id="rId51"/>
    <p:sldId id="310" r:id="rId52"/>
    <p:sldId id="311" r:id="rId53"/>
    <p:sldId id="309" r:id="rId54"/>
    <p:sldId id="308" r:id="rId55"/>
    <p:sldId id="313" r:id="rId56"/>
    <p:sldId id="312" r:id="rId57"/>
    <p:sldId id="267"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33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113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DE3061-7A56-4018-B847-7FF86D4D5C4B}" type="datetimeFigureOut">
              <a:rPr lang="en-US" smtClean="0"/>
              <a:t>10/20/2011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9E8F29-D1C8-49F4-9C2F-468045E4957E}" type="slidenum">
              <a:rPr lang="en-US" smtClean="0"/>
              <a:t>‹#›</a:t>
            </a:fld>
            <a:endParaRPr lang="en-US"/>
          </a:p>
        </p:txBody>
      </p:sp>
    </p:spTree>
    <p:extLst>
      <p:ext uri="{BB962C8B-B14F-4D97-AF65-F5344CB8AC3E}">
        <p14:creationId xmlns:p14="http://schemas.microsoft.com/office/powerpoint/2010/main" val="4070189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9E8F29-D1C8-49F4-9C2F-468045E4957E}" type="slidenum">
              <a:rPr lang="en-US" smtClean="0"/>
              <a:t>2</a:t>
            </a:fld>
            <a:endParaRPr lang="en-US"/>
          </a:p>
        </p:txBody>
      </p:sp>
    </p:spTree>
    <p:extLst>
      <p:ext uri="{BB962C8B-B14F-4D97-AF65-F5344CB8AC3E}">
        <p14:creationId xmlns:p14="http://schemas.microsoft.com/office/powerpoint/2010/main" val="1759792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9E8F29-D1C8-49F4-9C2F-468045E4957E}" type="slidenum">
              <a:rPr lang="en-US" smtClean="0"/>
              <a:t>6</a:t>
            </a:fld>
            <a:endParaRPr lang="en-US"/>
          </a:p>
        </p:txBody>
      </p:sp>
    </p:spTree>
    <p:extLst>
      <p:ext uri="{BB962C8B-B14F-4D97-AF65-F5344CB8AC3E}">
        <p14:creationId xmlns:p14="http://schemas.microsoft.com/office/powerpoint/2010/main" val="41551080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D1C71AF1-D52D-4131-A994-F72680175977}" type="datetimeFigureOut">
              <a:rPr lang="en-US" smtClean="0"/>
              <a:t>10/20/2011</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CA705C43-DBF8-43CC-9262-6B6FB48A7A8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1C71AF1-D52D-4131-A994-F72680175977}" type="datetimeFigureOut">
              <a:rPr lang="en-US" smtClean="0"/>
              <a:t>10/20/2011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A705C43-DBF8-43CC-9262-6B6FB48A7A8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D1C71AF1-D52D-4131-A994-F72680175977}" type="datetimeFigureOut">
              <a:rPr lang="en-US" smtClean="0"/>
              <a:t>10/20/2011</a:t>
            </a:fld>
            <a:endParaRPr lang="en-US"/>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CA705C43-DBF8-43CC-9262-6B6FB48A7A8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1C71AF1-D52D-4131-A994-F72680175977}" type="datetimeFigureOut">
              <a:rPr lang="en-US" smtClean="0"/>
              <a:t>10/20/2011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A705C43-DBF8-43CC-9262-6B6FB48A7A8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D1C71AF1-D52D-4131-A994-F72680175977}" type="datetimeFigureOut">
              <a:rPr lang="en-US" smtClean="0"/>
              <a:t>10/20/2011</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extLst/>
          </a:lstStyle>
          <a:p>
            <a:fld id="{CA705C43-DBF8-43CC-9262-6B6FB48A7A8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1C71AF1-D52D-4131-A994-F72680175977}" type="datetimeFigureOut">
              <a:rPr lang="en-US" smtClean="0"/>
              <a:t>10/20/2011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CA705C43-DBF8-43CC-9262-6B6FB48A7A8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D1C71AF1-D52D-4131-A994-F72680175977}" type="datetimeFigureOut">
              <a:rPr lang="en-US" smtClean="0"/>
              <a:t>10/20/2011</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CA705C43-DBF8-43CC-9262-6B6FB48A7A8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D1C71AF1-D52D-4131-A994-F72680175977}" type="datetimeFigureOut">
              <a:rPr lang="en-US" smtClean="0"/>
              <a:t>10/20/2011</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CA705C43-DBF8-43CC-9262-6B6FB48A7A8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D1C71AF1-D52D-4131-A994-F72680175977}" type="datetimeFigureOut">
              <a:rPr lang="en-US" smtClean="0"/>
              <a:t>10/20/2011</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extLst/>
          </a:lstStyle>
          <a:p>
            <a:fld id="{CA705C43-DBF8-43CC-9262-6B6FB48A7A84}" type="slidenum">
              <a:rPr lang="en-US" smtClean="0"/>
              <a:t>‹#›</a:t>
            </a:fld>
            <a:endParaRPr lang="en-US"/>
          </a:p>
        </p:txBody>
      </p:sp>
      <p:sp>
        <p:nvSpPr>
          <p:cNvPr id="5" name="Rectangle 4"/>
          <p:cNvSpPr/>
          <p:nvPr userDrawn="1"/>
        </p:nvSpPr>
        <p:spPr>
          <a:xfrm flipH="1" flipV="1">
            <a:off x="0" y="0"/>
            <a:ext cx="9906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1C71AF1-D52D-4131-A994-F72680175977}" type="datetimeFigureOut">
              <a:rPr lang="en-US" smtClean="0"/>
              <a:t>10/20/2011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CA705C43-DBF8-43CC-9262-6B6FB48A7A8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D1C71AF1-D52D-4131-A994-F72680175977}" type="datetimeFigureOut">
              <a:rPr lang="en-US" smtClean="0"/>
              <a:t>10/20/2011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CA705C43-DBF8-43CC-9262-6B6FB48A7A84}" type="slidenum">
              <a:rPr lang="en-US" smtClean="0"/>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D1C71AF1-D52D-4131-A994-F72680175977}" type="datetimeFigureOut">
              <a:rPr lang="en-US" smtClean="0"/>
              <a:t>10/20/2011</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CA705C43-DBF8-43CC-9262-6B6FB48A7A8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7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03848" y="764704"/>
            <a:ext cx="5472608" cy="2736304"/>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r>
              <a:rPr lang="fa-IR" sz="5400"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Sultan Medium" pitchFamily="2" charset="-78"/>
              </a:rPr>
              <a:t>احتجاج اميرمؤمنان</a:t>
            </a:r>
            <a:r>
              <a:rPr lang="fa-IR" sz="5400" b="0"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Sultan Medium" pitchFamily="2" charset="-78"/>
                <a:sym typeface="Roumouz1"/>
              </a:rPr>
              <a:t></a:t>
            </a:r>
            <a:r>
              <a:rPr lang="fa-IR" sz="5400"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Sultan Medium" pitchFamily="2" charset="-78"/>
                <a:sym typeface="Roumouz1"/>
              </a:rPr>
              <a:t> به حديث غدير</a:t>
            </a:r>
            <a:endParaRPr lang="en-US" sz="5400" cap="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Sultan Medium" pitchFamily="2" charset="-78"/>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045" t="13643" r="62000" b="34775"/>
          <a:stretch/>
        </p:blipFill>
        <p:spPr>
          <a:xfrm>
            <a:off x="4427984" y="3645024"/>
            <a:ext cx="2511188" cy="2947917"/>
          </a:xfrm>
          <a:prstGeom prst="ellipse">
            <a:avLst/>
          </a:prstGeom>
          <a:ln w="63500" cap="rnd">
            <a:solidFill>
              <a:srgbClr val="00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5535534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052" y="1247947"/>
            <a:ext cx="5735631" cy="8301733"/>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412315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 0 L 0 -0.25 E" pathEditMode="relative" ptsTypes="">
                                      <p:cBhvr>
                                        <p:cTn id="10"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3508" y="1628800"/>
            <a:ext cx="7488832" cy="3240360"/>
          </a:xfrm>
        </p:spPr>
        <p:txBody>
          <a:bodyPr>
            <a:noAutofit/>
          </a:bodyPr>
          <a:lstStyle/>
          <a:p>
            <a:pPr algn="justLow" rtl="1"/>
            <a:r>
              <a:rPr lang="fa-IR" sz="3200" b="0" dirty="0">
                <a:solidFill>
                  <a:schemeClr val="tx1"/>
                </a:solidFill>
                <a:latin typeface="+mn-lt"/>
                <a:ea typeface="+mn-ea"/>
                <a:cs typeface="Taher" pitchFamily="2" charset="-78"/>
              </a:rPr>
              <a:t>أخرجه أحمد ( 4 / 370 ) و ابن حبان في " صحيحه " ( 2205 - موارد الظمآن ) و ابن أبي عاصم ( 1367 و 1368 ) و الطبراني ( 4968 ) و</a:t>
            </a:r>
            <a:r>
              <a:rPr lang="en-US" sz="3200" b="0" dirty="0">
                <a:solidFill>
                  <a:schemeClr val="tx1"/>
                </a:solidFill>
                <a:latin typeface="+mn-lt"/>
                <a:ea typeface="+mn-ea"/>
                <a:cs typeface="Taher" pitchFamily="2" charset="-78"/>
              </a:rPr>
              <a:t> </a:t>
            </a:r>
            <a:r>
              <a:rPr lang="fa-IR" sz="3200" b="0" dirty="0">
                <a:solidFill>
                  <a:schemeClr val="tx1"/>
                </a:solidFill>
                <a:latin typeface="+mn-lt"/>
                <a:ea typeface="+mn-ea"/>
                <a:cs typeface="Taher" pitchFamily="2" charset="-78"/>
              </a:rPr>
              <a:t>الضياء في " المختارة " ( رقم -527 بتحقيقي ) .</a:t>
            </a:r>
            <a:br>
              <a:rPr lang="fa-IR" sz="3200" b="0" dirty="0">
                <a:solidFill>
                  <a:schemeClr val="tx1"/>
                </a:solidFill>
                <a:latin typeface="+mn-lt"/>
                <a:ea typeface="+mn-ea"/>
                <a:cs typeface="Taher" pitchFamily="2" charset="-78"/>
              </a:rPr>
            </a:br>
            <a:r>
              <a:rPr lang="fa-IR" sz="3200" dirty="0">
                <a:solidFill>
                  <a:schemeClr val="tx1"/>
                </a:solidFill>
                <a:latin typeface="+mn-lt"/>
                <a:ea typeface="+mn-ea"/>
                <a:cs typeface="Taher" pitchFamily="2" charset="-78"/>
              </a:rPr>
              <a:t>قلت : </a:t>
            </a:r>
            <a:r>
              <a:rPr lang="fa-IR" sz="3200" dirty="0">
                <a:solidFill>
                  <a:srgbClr val="FF0000"/>
                </a:solidFill>
                <a:latin typeface="+mn-lt"/>
                <a:ea typeface="+mn-ea"/>
                <a:cs typeface="Taher" pitchFamily="2" charset="-78"/>
              </a:rPr>
              <a:t>و إسناده صحيح على شرط البخاري </a:t>
            </a:r>
            <a:r>
              <a:rPr lang="fa-IR" sz="3200" dirty="0">
                <a:solidFill>
                  <a:schemeClr val="tx1"/>
                </a:solidFill>
                <a:latin typeface="+mn-lt"/>
                <a:ea typeface="+mn-ea"/>
                <a:cs typeface="Taher" pitchFamily="2" charset="-78"/>
              </a:rPr>
              <a:t>. و قال الهيثمي في " المجمع " ( 9 / 104) : " رواه أحمد و رجاله رجال الصحيح غير فطر بن خليفة و هو ثقة " .</a:t>
            </a:r>
            <a:endParaRPr lang="en-US" sz="3200" dirty="0">
              <a:solidFill>
                <a:schemeClr val="tx1"/>
              </a:solidFill>
              <a:latin typeface="+mn-lt"/>
              <a:ea typeface="+mn-ea"/>
              <a:cs typeface="Taher" pitchFamily="2" charset="-78"/>
            </a:endParaRPr>
          </a:p>
        </p:txBody>
      </p:sp>
      <p:sp>
        <p:nvSpPr>
          <p:cNvPr id="5" name="Rectangle 4"/>
          <p:cNvSpPr/>
          <p:nvPr/>
        </p:nvSpPr>
        <p:spPr>
          <a:xfrm>
            <a:off x="675275" y="5805264"/>
            <a:ext cx="3783922"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rtl="1"/>
            <a:r>
              <a:rPr lang="fa-IR" sz="2800" dirty="0">
                <a:solidFill>
                  <a:schemeClr val="tx1"/>
                </a:solidFill>
                <a:cs typeface="Taher" pitchFamily="2" charset="-78"/>
              </a:rPr>
              <a:t>السلسلة الصحيحة </a:t>
            </a:r>
            <a:r>
              <a:rPr lang="fa-IR" sz="2800" dirty="0" smtClean="0">
                <a:solidFill>
                  <a:schemeClr val="tx1"/>
                </a:solidFill>
                <a:cs typeface="Taher" pitchFamily="2" charset="-78"/>
              </a:rPr>
              <a:t>، ج4، </a:t>
            </a:r>
            <a:r>
              <a:rPr lang="fa-IR" sz="2800" dirty="0">
                <a:solidFill>
                  <a:schemeClr val="tx1"/>
                </a:solidFill>
                <a:cs typeface="Taher" pitchFamily="2" charset="-78"/>
              </a:rPr>
              <a:t>ص </a:t>
            </a:r>
            <a:r>
              <a:rPr lang="fa-IR" sz="2800" dirty="0" smtClean="0">
                <a:solidFill>
                  <a:schemeClr val="tx1"/>
                </a:solidFill>
                <a:cs typeface="Taher" pitchFamily="2" charset="-78"/>
              </a:rPr>
              <a:t>331</a:t>
            </a:r>
            <a:endParaRPr lang="en-US" sz="2800" dirty="0">
              <a:cs typeface="Homa" pitchFamily="2" charset="-78"/>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932" y="27384"/>
            <a:ext cx="1005572" cy="6858000"/>
          </a:xfrm>
          <a:prstGeom prst="rect">
            <a:avLst/>
          </a:prstGeom>
          <a:ln w="127000" cap="rnd">
            <a:solidFill>
              <a:schemeClr val="accent2">
                <a:lumMod val="20000"/>
                <a:lumOff val="80000"/>
              </a:schemeClr>
            </a:solidFill>
          </a:ln>
          <a:effectLst>
            <a:glow rad="228600">
              <a:schemeClr val="accent3">
                <a:satMod val="175000"/>
                <a:alpha val="40000"/>
              </a:schemeClr>
            </a:glow>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539552" y="620688"/>
            <a:ext cx="6696744" cy="707886"/>
          </a:xfrm>
          <a:prstGeom prst="rect">
            <a:avLst/>
          </a:prstGeom>
          <a:noFill/>
        </p:spPr>
        <p:txBody>
          <a:bodyPr wrap="square" rtlCol="0">
            <a:spAutoFit/>
          </a:bodyPr>
          <a:lstStyle/>
          <a:p>
            <a:pPr algn="ctr" rtl="1"/>
            <a:r>
              <a:rPr lang="fa-IR"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Sultan Medium" pitchFamily="2" charset="-78"/>
              </a:rPr>
              <a:t>محمد ناصر </a:t>
            </a:r>
            <a:r>
              <a:rPr lang="fa-IR"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Sultan Medium" pitchFamily="2" charset="-78"/>
              </a:rPr>
              <a:t>الباني متوفاي</a:t>
            </a:r>
            <a:r>
              <a:rPr lang="fa-IR"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Yagut" pitchFamily="2" charset="-78"/>
              </a:rPr>
              <a:t>1420</a:t>
            </a:r>
            <a:r>
              <a:rPr lang="fa-IR"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Sultan Medium" pitchFamily="2" charset="-78"/>
              </a:rPr>
              <a:t>هـ</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Sultan Medium" pitchFamily="2" charset="-78"/>
            </a:endParaRPr>
          </a:p>
        </p:txBody>
      </p:sp>
    </p:spTree>
    <p:extLst>
      <p:ext uri="{BB962C8B-B14F-4D97-AF65-F5344CB8AC3E}">
        <p14:creationId xmlns:p14="http://schemas.microsoft.com/office/powerpoint/2010/main" val="8360406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1340768"/>
            <a:ext cx="5777209" cy="70236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872285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2.77778E-7 -4.07407E-6 L 2.77778E-7 -0.49629 " pathEditMode="relative" rAng="0" ptsTypes="AA">
                                      <p:cBhvr>
                                        <p:cTn id="10" dur="2000" fill="hold"/>
                                        <p:tgtEl>
                                          <p:spTgt spid="3"/>
                                        </p:tgtEl>
                                        <p:attrNameLst>
                                          <p:attrName>ppt_x</p:attrName>
                                          <p:attrName>ppt_y</p:attrName>
                                        </p:attrNameLst>
                                      </p:cBhvr>
                                      <p:rCtr x="0" y="-24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1099" y="459432"/>
            <a:ext cx="4641802"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08063611"/>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7239000" cy="84235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1"/>
            <a:r>
              <a:rPr lang="fa-IR"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Sultan Medium" pitchFamily="2" charset="-78"/>
              </a:rPr>
              <a:t>2 . احمد بن حنبل از سعد بن وهب</a:t>
            </a:r>
            <a:endParaRPr lang="en-US"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Sultan Medium" pitchFamily="2" charset="-78"/>
            </a:endParaRPr>
          </a:p>
        </p:txBody>
      </p:sp>
      <p:sp>
        <p:nvSpPr>
          <p:cNvPr id="3" name="Content Placeholder 2"/>
          <p:cNvSpPr>
            <a:spLocks noGrp="1"/>
          </p:cNvSpPr>
          <p:nvPr>
            <p:ph idx="1"/>
          </p:nvPr>
        </p:nvSpPr>
        <p:spPr>
          <a:xfrm>
            <a:off x="395536" y="1556792"/>
            <a:ext cx="7239000" cy="3888432"/>
          </a:xfrm>
        </p:spPr>
        <p:txBody>
          <a:bodyPr>
            <a:normAutofit/>
          </a:bodyPr>
          <a:lstStyle/>
          <a:p>
            <a:pPr marL="0" indent="0" algn="justLow" rtl="1">
              <a:buNone/>
            </a:pPr>
            <a:r>
              <a:rPr lang="fa-IR" sz="4000" b="1" dirty="0">
                <a:cs typeface="Taher" pitchFamily="2" charset="-78"/>
              </a:rPr>
              <a:t>حَدَّثَنَا عَبْدُ اللَّهِ حَدَّثَنِى أَبِى حَدَّثَنَا مُحَمَّدُ بْنُ جَعْفَرٍ حَدَّثَنَا شُعْبَةُ عَنْ أَبِى إِسْحَاقَ قَالَ سَمِعْتُ سَعِيدَ بْنَ وَهْبٍ </a:t>
            </a:r>
            <a:r>
              <a:rPr lang="fa-IR" sz="4000" b="1" dirty="0" smtClean="0">
                <a:cs typeface="Taher" pitchFamily="2" charset="-78"/>
              </a:rPr>
              <a:t>قَالَ: </a:t>
            </a:r>
            <a:r>
              <a:rPr lang="fa-IR" sz="4000" b="1" dirty="0">
                <a:cs typeface="Taher" pitchFamily="2" charset="-78"/>
              </a:rPr>
              <a:t>نَشَدَ عَلِىٌّ النَّاسَ فَقَامَ خَمْسَةٌ أَوْ سِتَّةٌ مِنْ أَصْحَابِ </a:t>
            </a:r>
            <a:r>
              <a:rPr lang="fa-IR" sz="4000" b="1" dirty="0" smtClean="0">
                <a:cs typeface="Taher" pitchFamily="2" charset="-78"/>
              </a:rPr>
              <a:t>النَّبِىِّ</a:t>
            </a:r>
            <a:r>
              <a:rPr lang="fa-IR" sz="4000" dirty="0" smtClean="0">
                <a:cs typeface="Taher" pitchFamily="2" charset="-78"/>
                <a:sym typeface="Roumouz"/>
              </a:rPr>
              <a:t></a:t>
            </a:r>
            <a:r>
              <a:rPr lang="fa-IR" sz="4000" b="1" dirty="0" smtClean="0">
                <a:cs typeface="Taher" pitchFamily="2" charset="-78"/>
              </a:rPr>
              <a:t> </a:t>
            </a:r>
            <a:r>
              <a:rPr lang="fa-IR" sz="4000" b="1" dirty="0">
                <a:cs typeface="Taher" pitchFamily="2" charset="-78"/>
              </a:rPr>
              <a:t>فَشَهِدُوا أَنَّ رَسُولَ </a:t>
            </a:r>
            <a:r>
              <a:rPr lang="fa-IR" sz="4000" b="1" dirty="0" smtClean="0">
                <a:cs typeface="Taher" pitchFamily="2" charset="-78"/>
              </a:rPr>
              <a:t>اللَّهِ</a:t>
            </a:r>
            <a:r>
              <a:rPr lang="fa-IR" sz="4000" dirty="0" smtClean="0">
                <a:cs typeface="Taher" pitchFamily="2" charset="-78"/>
                <a:sym typeface="Roumouz"/>
              </a:rPr>
              <a:t></a:t>
            </a:r>
            <a:r>
              <a:rPr lang="fa-IR" sz="4000" b="1" dirty="0" smtClean="0">
                <a:cs typeface="Taher" pitchFamily="2" charset="-78"/>
              </a:rPr>
              <a:t> قَالَ: «مَنْ </a:t>
            </a:r>
            <a:r>
              <a:rPr lang="fa-IR" sz="4000" b="1" dirty="0">
                <a:cs typeface="Taher" pitchFamily="2" charset="-78"/>
              </a:rPr>
              <a:t>كُنْتُ مَوْلاَهُ فَعَلِىٌّ </a:t>
            </a:r>
            <a:r>
              <a:rPr lang="fa-IR" sz="4000" b="1" dirty="0" smtClean="0">
                <a:cs typeface="Taher" pitchFamily="2" charset="-78"/>
              </a:rPr>
              <a:t>مَوْلاَهُ» </a:t>
            </a:r>
            <a:r>
              <a:rPr lang="fa-IR" sz="4000" b="1" dirty="0">
                <a:cs typeface="Taher" pitchFamily="2" charset="-78"/>
              </a:rPr>
              <a:t>.</a:t>
            </a:r>
            <a:endParaRPr lang="en-US" sz="4000" dirty="0">
              <a:cs typeface="Taher" pitchFamily="2" charset="-78"/>
            </a:endParaRPr>
          </a:p>
        </p:txBody>
      </p:sp>
      <p:sp>
        <p:nvSpPr>
          <p:cNvPr id="4" name="Rectangle 3"/>
          <p:cNvSpPr/>
          <p:nvPr/>
        </p:nvSpPr>
        <p:spPr>
          <a:xfrm>
            <a:off x="465946" y="5661248"/>
            <a:ext cx="4227439" cy="46166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justLow" rtl="1"/>
            <a:r>
              <a:rPr lang="fa-IR" sz="2400" dirty="0">
                <a:cs typeface="Homa" pitchFamily="2" charset="-78"/>
              </a:rPr>
              <a:t>مسند احمد ، ج </a:t>
            </a:r>
            <a:r>
              <a:rPr lang="fa-IR" sz="2400" dirty="0" smtClean="0">
                <a:cs typeface="Homa" pitchFamily="2" charset="-78"/>
              </a:rPr>
              <a:t>38، ص193، ح23107</a:t>
            </a:r>
            <a:endParaRPr lang="en-US" sz="2400" dirty="0">
              <a:cs typeface="Homa" pitchFamily="2" charset="-7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932" y="0"/>
            <a:ext cx="1005572" cy="6858000"/>
          </a:xfrm>
          <a:prstGeom prst="rect">
            <a:avLst/>
          </a:prstGeom>
          <a:ln w="127000" cap="rnd">
            <a:solidFill>
              <a:schemeClr val="accent2">
                <a:lumMod val="20000"/>
                <a:lumOff val="80000"/>
              </a:schemeClr>
            </a:solidFill>
          </a:ln>
          <a:effectLst>
            <a:glow rad="228600">
              <a:schemeClr val="accent3">
                <a:satMod val="175000"/>
                <a:alpha val="40000"/>
              </a:schemeClr>
            </a:glow>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10994134"/>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262" y="980728"/>
            <a:ext cx="5705475" cy="803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727747"/>
      </p:ext>
    </p:extLst>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2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 3.33333E-6 L 0 -0.58611 " pathEditMode="relative" rAng="0" ptsTypes="AA">
                                      <p:cBhvr>
                                        <p:cTn id="10" dur="2000" fill="hold"/>
                                        <p:tgtEl>
                                          <p:spTgt spid="1026"/>
                                        </p:tgtEl>
                                        <p:attrNameLst>
                                          <p:attrName>ppt_x</p:attrName>
                                          <p:attrName>ppt_y</p:attrName>
                                        </p:attrNameLst>
                                      </p:cBhvr>
                                      <p:rCtr x="0" y="-293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18459"/>
          <a:stretch/>
        </p:blipFill>
        <p:spPr>
          <a:xfrm>
            <a:off x="1478269" y="1484784"/>
            <a:ext cx="6279777" cy="975450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79423921"/>
      </p:ext>
    </p:extLst>
  </p:cSld>
  <p:clrMapOvr>
    <a:masterClrMapping/>
  </p:clrMapOvr>
  <p:transition spd="slow">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4.72222E-6 3.7037E-6 L -4.72222E-6 -0.67963 " pathEditMode="relative" rAng="0" ptsTypes="AA">
                                      <p:cBhvr>
                                        <p:cTn id="10" dur="2000" fill="hold"/>
                                        <p:tgtEl>
                                          <p:spTgt spid="2"/>
                                        </p:tgtEl>
                                        <p:attrNameLst>
                                          <p:attrName>ppt_x</p:attrName>
                                          <p:attrName>ppt_y</p:attrName>
                                        </p:attrNameLst>
                                      </p:cBhvr>
                                      <p:rCtr x="0" y="-33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19205"/>
          <a:stretch/>
        </p:blipFill>
        <p:spPr>
          <a:xfrm>
            <a:off x="2267744" y="1323528"/>
            <a:ext cx="4374719" cy="6858000"/>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1469834992"/>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9416"/>
            <a:ext cx="7239000" cy="3403760"/>
          </a:xfrm>
        </p:spPr>
        <p:txBody>
          <a:bodyPr>
            <a:normAutofit/>
          </a:bodyPr>
          <a:lstStyle/>
          <a:p>
            <a:pPr marL="0" indent="0" algn="justLow" rtl="1">
              <a:buNone/>
            </a:pPr>
            <a:r>
              <a:rPr lang="fa-IR" sz="4400" b="1" dirty="0">
                <a:cs typeface="Taher" pitchFamily="2" charset="-78"/>
              </a:rPr>
              <a:t>هيثمي بعد از نقل روايت مي‌گويد </a:t>
            </a:r>
            <a:r>
              <a:rPr lang="fa-IR" sz="4400" b="1" dirty="0" smtClean="0">
                <a:cs typeface="Taher" pitchFamily="2" charset="-78"/>
              </a:rPr>
              <a:t>:</a:t>
            </a:r>
          </a:p>
          <a:p>
            <a:pPr marL="0" indent="0" algn="justLow" rtl="1">
              <a:buNone/>
            </a:pPr>
            <a:endParaRPr lang="en-US" sz="4400" b="1" dirty="0">
              <a:cs typeface="Taher" pitchFamily="2" charset="-78"/>
            </a:endParaRPr>
          </a:p>
          <a:p>
            <a:pPr marL="0" indent="0" algn="justLow" rtl="1">
              <a:buNone/>
            </a:pPr>
            <a:r>
              <a:rPr lang="fa-IR" sz="5400" b="1" dirty="0">
                <a:cs typeface="Taher" pitchFamily="2" charset="-78"/>
              </a:rPr>
              <a:t>رواه أحمد ورجاله رجال الصحيح .</a:t>
            </a:r>
            <a:endParaRPr lang="en-US" sz="5400" b="1" dirty="0">
              <a:cs typeface="Taher" pitchFamily="2" charset="-78"/>
            </a:endParaRPr>
          </a:p>
        </p:txBody>
      </p:sp>
      <p:sp>
        <p:nvSpPr>
          <p:cNvPr id="4" name="Rectangle 3"/>
          <p:cNvSpPr/>
          <p:nvPr/>
        </p:nvSpPr>
        <p:spPr>
          <a:xfrm>
            <a:off x="551068" y="5301208"/>
            <a:ext cx="3730508" cy="523220"/>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justLow" rtl="1"/>
            <a:r>
              <a:rPr lang="fa-IR" sz="2800" dirty="0">
                <a:cs typeface="Homa" pitchFamily="2" charset="-78"/>
              </a:rPr>
              <a:t>مجمع الزوائد ، ج 9 ، ص </a:t>
            </a:r>
            <a:r>
              <a:rPr lang="fa-IR" sz="2800" dirty="0" smtClean="0">
                <a:cs typeface="Homa" pitchFamily="2" charset="-78"/>
              </a:rPr>
              <a:t>130</a:t>
            </a:r>
            <a:endParaRPr lang="en-US" sz="2800" dirty="0">
              <a:cs typeface="Homa" pitchFamily="2" charset="-7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932" y="0"/>
            <a:ext cx="1005572" cy="6858000"/>
          </a:xfrm>
          <a:prstGeom prst="rect">
            <a:avLst/>
          </a:prstGeom>
          <a:ln w="127000" cap="rnd">
            <a:solidFill>
              <a:schemeClr val="accent2">
                <a:lumMod val="20000"/>
                <a:lumOff val="80000"/>
              </a:schemeClr>
            </a:solidFill>
          </a:ln>
          <a:effectLst>
            <a:glow rad="228600">
              <a:schemeClr val="accent3">
                <a:satMod val="175000"/>
                <a:alpha val="40000"/>
              </a:schemeClr>
            </a:glow>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04662868"/>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2384" y="692696"/>
            <a:ext cx="6823992" cy="10231087"/>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3507313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5E-6 7.40741E-7 L 5E-6 -0.65116 " pathEditMode="relative" rAng="0" ptsTypes="AA">
                                      <p:cBhvr>
                                        <p:cTn id="10" dur="2000" fill="hold"/>
                                        <p:tgtEl>
                                          <p:spTgt spid="5"/>
                                        </p:tgtEl>
                                        <p:attrNameLst>
                                          <p:attrName>ppt_x</p:attrName>
                                          <p:attrName>ppt_y</p:attrName>
                                        </p:attrNameLst>
                                      </p:cBhvr>
                                      <p:rCtr x="0" y="-32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7239000" cy="770344"/>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r>
              <a:rPr lang="fa-IR"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Sultan Medium" pitchFamily="2" charset="-78"/>
              </a:rPr>
              <a:t>1. احمد بن حنبل از ابوطفيل</a:t>
            </a:r>
            <a:endParaRPr lang="en-US" cap="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Sultan Medium" pitchFamily="2" charset="-78"/>
            </a:endParaRPr>
          </a:p>
        </p:txBody>
      </p:sp>
      <p:sp>
        <p:nvSpPr>
          <p:cNvPr id="4" name="Content Placeholder 3"/>
          <p:cNvSpPr>
            <a:spLocks noGrp="1"/>
          </p:cNvSpPr>
          <p:nvPr>
            <p:ph idx="1"/>
          </p:nvPr>
        </p:nvSpPr>
        <p:spPr>
          <a:xfrm>
            <a:off x="343388" y="1413024"/>
            <a:ext cx="7632848" cy="5256584"/>
          </a:xfrm>
        </p:spPr>
        <p:txBody>
          <a:bodyPr>
            <a:normAutofit fontScale="92500" lnSpcReduction="10000"/>
          </a:bodyPr>
          <a:lstStyle/>
          <a:p>
            <a:pPr marL="0" indent="0" algn="justLow" rtl="1">
              <a:lnSpc>
                <a:spcPct val="150000"/>
              </a:lnSpc>
              <a:buNone/>
            </a:pPr>
            <a:r>
              <a:rPr lang="fa-IR" sz="2800" b="1" dirty="0">
                <a:cs typeface="Taher" pitchFamily="2" charset="-78"/>
              </a:rPr>
              <a:t>حَدَّثَنَا حُسَيْنُ بْنُ مُحَمَّدٍ وَأَبُو نُعَيْمٍ الْمَعْنَى قَالاَ حَدَّثَنَا فِطْرٌ عَنْ أَبِى الطُّفَيْلِ قَالَ جَمَعَ عَلِىٌّ النَّاسَ فِى الرَّحَبَةِ ثُمَّ قَالَ </a:t>
            </a:r>
            <a:r>
              <a:rPr lang="fa-IR" sz="2800" b="1" dirty="0">
                <a:effectLst>
                  <a:outerShdw blurRad="38100" dist="38100" dir="2700000" algn="tl">
                    <a:srgbClr val="000000">
                      <a:alpha val="43137"/>
                    </a:srgbClr>
                  </a:outerShdw>
                </a:effectLst>
                <a:cs typeface="Taher" pitchFamily="2" charset="-78"/>
              </a:rPr>
              <a:t>لَهُمْ أَنْشُدُ اللَّهَ كُلَّ امْرِئٍ مُسْلِمٍ سَمِعَ رَسُولَ </a:t>
            </a:r>
            <a:r>
              <a:rPr lang="fa-IR" sz="2800" b="1" dirty="0" smtClean="0">
                <a:effectLst>
                  <a:outerShdw blurRad="38100" dist="38100" dir="2700000" algn="tl">
                    <a:srgbClr val="000000">
                      <a:alpha val="43137"/>
                    </a:srgbClr>
                  </a:outerShdw>
                </a:effectLst>
                <a:cs typeface="Taher" pitchFamily="2" charset="-78"/>
              </a:rPr>
              <a:t>اللَّهِ</a:t>
            </a:r>
            <a:r>
              <a:rPr lang="fa-IR" sz="2800" dirty="0" smtClean="0">
                <a:effectLst>
                  <a:outerShdw blurRad="38100" dist="38100" dir="2700000" algn="tl">
                    <a:srgbClr val="000000">
                      <a:alpha val="43137"/>
                    </a:srgbClr>
                  </a:outerShdw>
                </a:effectLst>
                <a:cs typeface="Taher" pitchFamily="2" charset="-78"/>
                <a:sym typeface="Roumouz"/>
              </a:rPr>
              <a:t></a:t>
            </a:r>
            <a:r>
              <a:rPr lang="fa-IR" sz="2800" b="1" dirty="0" smtClean="0">
                <a:effectLst>
                  <a:outerShdw blurRad="38100" dist="38100" dir="2700000" algn="tl">
                    <a:srgbClr val="000000">
                      <a:alpha val="43137"/>
                    </a:srgbClr>
                  </a:outerShdw>
                </a:effectLst>
                <a:cs typeface="Taher" pitchFamily="2" charset="-78"/>
              </a:rPr>
              <a:t> </a:t>
            </a:r>
            <a:r>
              <a:rPr lang="fa-IR" sz="2800" b="1" dirty="0">
                <a:effectLst>
                  <a:outerShdw blurRad="38100" dist="38100" dir="2700000" algn="tl">
                    <a:srgbClr val="000000">
                      <a:alpha val="43137"/>
                    </a:srgbClr>
                  </a:outerShdw>
                </a:effectLst>
                <a:cs typeface="Taher" pitchFamily="2" charset="-78"/>
              </a:rPr>
              <a:t>يَقُولُ يَوْمَ غَدِيرِ خُمٍّ مَا سَمِعَ لَمَّا قَامَ . فَقَامَ ثَلاَثُونَ مِنَ النَّاسِ - وَقَالَ أَبُو نُعَيْمٍ فَقَامَ نَاسٌ كَثِير</a:t>
            </a:r>
            <a:r>
              <a:rPr lang="fa-IR" sz="2800" b="1" dirty="0">
                <a:cs typeface="Taher" pitchFamily="2" charset="-78"/>
              </a:rPr>
              <a:t>ٌ - فَشَهِدُوا حِينَ أَخَذَهُ بِيَدِهِ فَقَالَ لِلنَّاسِ </a:t>
            </a:r>
            <a:r>
              <a:rPr lang="fa-IR" sz="2800" b="1" dirty="0" smtClean="0">
                <a:cs typeface="Taher" pitchFamily="2" charset="-78"/>
              </a:rPr>
              <a:t>«أَتَعْلَمُونَ </a:t>
            </a:r>
            <a:r>
              <a:rPr lang="fa-IR" sz="2800" b="1" dirty="0">
                <a:cs typeface="Taher" pitchFamily="2" charset="-78"/>
              </a:rPr>
              <a:t>أَنِّى أَوْلَى بِالْمُؤْمِنِينَ مِنْ </a:t>
            </a:r>
            <a:r>
              <a:rPr lang="fa-IR" sz="2800" b="1" dirty="0" smtClean="0">
                <a:cs typeface="Taher" pitchFamily="2" charset="-78"/>
              </a:rPr>
              <a:t>أَنْفُسِهِمْ». </a:t>
            </a:r>
            <a:r>
              <a:rPr lang="fa-IR" sz="2800" b="1" dirty="0">
                <a:cs typeface="Taher" pitchFamily="2" charset="-78"/>
              </a:rPr>
              <a:t>قَالُوا نَعَمْ يَا رَسُولَ اللَّهِ. قَالَ </a:t>
            </a:r>
            <a:r>
              <a:rPr lang="fa-IR" sz="2800" b="1" dirty="0" smtClean="0">
                <a:cs typeface="Taher" pitchFamily="2" charset="-78"/>
              </a:rPr>
              <a:t>«مَنْ </a:t>
            </a:r>
            <a:r>
              <a:rPr lang="fa-IR" sz="2800" b="1" dirty="0">
                <a:cs typeface="Taher" pitchFamily="2" charset="-78"/>
              </a:rPr>
              <a:t>كُنْتُ مَوْلاَهُ فَهَذَا مَوْلاَهُ اللَّهُمَّ وَالِ مَنْ وَالاَهُ وَعَادِ مَنْ عَادَاهُ ». قَالَ فَخَرَجْتُ وَكَأَنَّ فِى نَفْسِى شَيْئاً فَلَقِيتُ زَيْدَ بْنَ أَرْقَمَ فَقُلْتُ لَهُ إِنِّى سَمِعْتُ عَلِيًّا يَقُولُ كَذَا وَكَذَا. قَالَ فَمَا تُنْكِرُ قَدْ سَمِعْتُ رَسُولَ </a:t>
            </a:r>
            <a:r>
              <a:rPr lang="fa-IR" sz="2800" b="1" dirty="0" smtClean="0">
                <a:cs typeface="Taher" pitchFamily="2" charset="-78"/>
              </a:rPr>
              <a:t>اللَّهِ</a:t>
            </a:r>
            <a:r>
              <a:rPr lang="fa-IR" sz="2800" dirty="0" smtClean="0">
                <a:cs typeface="Taher" pitchFamily="2" charset="-78"/>
                <a:sym typeface="Roumouz"/>
              </a:rPr>
              <a:t></a:t>
            </a:r>
            <a:r>
              <a:rPr lang="fa-IR" sz="2800" b="1" dirty="0" smtClean="0">
                <a:cs typeface="Taher" pitchFamily="2" charset="-78"/>
              </a:rPr>
              <a:t> </a:t>
            </a:r>
            <a:r>
              <a:rPr lang="fa-IR" sz="2800" b="1" dirty="0">
                <a:cs typeface="Taher" pitchFamily="2" charset="-78"/>
              </a:rPr>
              <a:t>يَقُولُ ذَلِكَ لَهُ .</a:t>
            </a:r>
            <a:endParaRPr lang="en-US" sz="2800" b="1" dirty="0">
              <a:cs typeface="Taher" pitchFamily="2" charset="-78"/>
            </a:endParaRPr>
          </a:p>
        </p:txBody>
      </p:sp>
      <p:sp>
        <p:nvSpPr>
          <p:cNvPr id="5" name="Rectangle 4"/>
          <p:cNvSpPr/>
          <p:nvPr/>
        </p:nvSpPr>
        <p:spPr>
          <a:xfrm>
            <a:off x="1582510" y="6237312"/>
            <a:ext cx="3217547" cy="46166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r" rtl="1"/>
            <a:r>
              <a:rPr lang="fa-IR" sz="2400" dirty="0">
                <a:cs typeface="Homa" pitchFamily="2" charset="-78"/>
              </a:rPr>
              <a:t>مسند احمد ، ج </a:t>
            </a:r>
            <a:r>
              <a:rPr lang="fa-IR" sz="2400" dirty="0" smtClean="0">
                <a:cs typeface="Homa" pitchFamily="2" charset="-78"/>
              </a:rPr>
              <a:t>32 </a:t>
            </a:r>
            <a:r>
              <a:rPr lang="fa-IR" sz="2400" dirty="0">
                <a:cs typeface="Homa" pitchFamily="2" charset="-78"/>
              </a:rPr>
              <a:t>، ص </a:t>
            </a:r>
            <a:r>
              <a:rPr lang="fa-IR" sz="2400" dirty="0" smtClean="0">
                <a:cs typeface="Homa" pitchFamily="2" charset="-78"/>
              </a:rPr>
              <a:t>56 </a:t>
            </a:r>
            <a:endParaRPr lang="en-US" sz="2400" dirty="0">
              <a:cs typeface="Homa" pitchFamily="2" charset="-78"/>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2932" y="0"/>
            <a:ext cx="1005572" cy="6858000"/>
          </a:xfrm>
          <a:prstGeom prst="rect">
            <a:avLst/>
          </a:prstGeom>
          <a:ln w="127000" cap="rnd">
            <a:solidFill>
              <a:schemeClr val="accent2">
                <a:lumMod val="20000"/>
                <a:lumOff val="80000"/>
              </a:schemeClr>
            </a:solidFill>
          </a:ln>
          <a:effectLst>
            <a:glow rad="228600">
              <a:schemeClr val="accent3">
                <a:satMod val="175000"/>
                <a:alpha val="40000"/>
              </a:schemeClr>
            </a:glow>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93914410"/>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052" y="1247947"/>
            <a:ext cx="5735631" cy="8301733"/>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338773349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 0 L 0 -0.25 E" pathEditMode="relative" ptsTypes="">
                                      <p:cBhvr>
                                        <p:cTn id="10"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7239000" cy="69833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1"/>
            <a:r>
              <a:rPr lang="fa-IR" sz="4400"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Sultan Medium" pitchFamily="2" charset="-78"/>
              </a:rPr>
              <a:t>3 . ابوبكر </a:t>
            </a:r>
            <a:r>
              <a:rPr lang="fa-IR" sz="4400"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Sultan Medium" pitchFamily="2" charset="-78"/>
              </a:rPr>
              <a:t>بزار از سعد بن وهب</a:t>
            </a:r>
            <a:endParaRPr lang="en-US" sz="4400"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Sultan Medium" pitchFamily="2" charset="-78"/>
            </a:endParaRPr>
          </a:p>
        </p:txBody>
      </p:sp>
      <p:sp>
        <p:nvSpPr>
          <p:cNvPr id="3" name="Content Placeholder 2"/>
          <p:cNvSpPr>
            <a:spLocks noGrp="1"/>
          </p:cNvSpPr>
          <p:nvPr>
            <p:ph idx="1"/>
          </p:nvPr>
        </p:nvSpPr>
        <p:spPr>
          <a:xfrm>
            <a:off x="467544" y="1196752"/>
            <a:ext cx="7427168" cy="4846320"/>
          </a:xfrm>
        </p:spPr>
        <p:txBody>
          <a:bodyPr>
            <a:noAutofit/>
          </a:bodyPr>
          <a:lstStyle/>
          <a:p>
            <a:pPr marL="0" indent="0" algn="justLow" rtl="1">
              <a:buNone/>
            </a:pPr>
            <a:r>
              <a:rPr lang="fa-IR" sz="3200" b="1" dirty="0">
                <a:cs typeface="Taher" pitchFamily="2" charset="-78"/>
              </a:rPr>
              <a:t>حَدَّثَنَا يُوسُفُ بْنُ </a:t>
            </a:r>
            <a:r>
              <a:rPr lang="fa-IR" sz="3200" b="1" dirty="0" smtClean="0">
                <a:cs typeface="Taher" pitchFamily="2" charset="-78"/>
              </a:rPr>
              <a:t>مُوسَى، قَالَ: </a:t>
            </a:r>
            <a:r>
              <a:rPr lang="fa-IR" sz="3200" b="1" dirty="0">
                <a:cs typeface="Taher" pitchFamily="2" charset="-78"/>
              </a:rPr>
              <a:t>ثنا عُبَيْدُ اللهِ بْنُ </a:t>
            </a:r>
            <a:r>
              <a:rPr lang="fa-IR" sz="3200" b="1" dirty="0" smtClean="0">
                <a:cs typeface="Taher" pitchFamily="2" charset="-78"/>
              </a:rPr>
              <a:t>مُوسَى، </a:t>
            </a:r>
            <a:r>
              <a:rPr lang="fa-IR" sz="3200" b="1" dirty="0">
                <a:cs typeface="Taher" pitchFamily="2" charset="-78"/>
              </a:rPr>
              <a:t>عَنْ فِطْرِ بْنِ </a:t>
            </a:r>
            <a:r>
              <a:rPr lang="fa-IR" sz="3200" b="1" dirty="0" smtClean="0">
                <a:cs typeface="Taher" pitchFamily="2" charset="-78"/>
              </a:rPr>
              <a:t>خَلِيفَةَ، </a:t>
            </a:r>
            <a:r>
              <a:rPr lang="fa-IR" sz="3200" b="1" dirty="0">
                <a:cs typeface="Taher" pitchFamily="2" charset="-78"/>
              </a:rPr>
              <a:t>عَنْ أَبِي </a:t>
            </a:r>
            <a:r>
              <a:rPr lang="fa-IR" sz="3200" b="1" dirty="0" smtClean="0">
                <a:cs typeface="Taher" pitchFamily="2" charset="-78"/>
              </a:rPr>
              <a:t>إِسْحَاقَ، </a:t>
            </a:r>
            <a:r>
              <a:rPr lang="fa-IR" sz="3200" b="1" dirty="0">
                <a:cs typeface="Taher" pitchFamily="2" charset="-78"/>
              </a:rPr>
              <a:t>عَنْ عَمْرٍو ذِي </a:t>
            </a:r>
            <a:r>
              <a:rPr lang="fa-IR" sz="3200" b="1" dirty="0" smtClean="0">
                <a:cs typeface="Taher" pitchFamily="2" charset="-78"/>
              </a:rPr>
              <a:t>مَرَّ، </a:t>
            </a:r>
            <a:r>
              <a:rPr lang="fa-IR" sz="3200" b="1" dirty="0">
                <a:cs typeface="Taher" pitchFamily="2" charset="-78"/>
              </a:rPr>
              <a:t>وَعَنْ سَعِيدِ بْنِ وَهْبٍ ، وَعَنْ زَيْدِ بْنِ </a:t>
            </a:r>
            <a:r>
              <a:rPr lang="fa-IR" sz="3200" b="1" dirty="0" smtClean="0">
                <a:cs typeface="Taher" pitchFamily="2" charset="-78"/>
              </a:rPr>
              <a:t>يُثَيْعٍ، </a:t>
            </a:r>
            <a:r>
              <a:rPr lang="fa-IR" sz="3200" b="1" dirty="0">
                <a:cs typeface="Taher" pitchFamily="2" charset="-78"/>
              </a:rPr>
              <a:t>قَالُوا : سَمِعْنا </a:t>
            </a:r>
            <a:r>
              <a:rPr lang="fa-IR" sz="3200" b="1" dirty="0" smtClean="0">
                <a:cs typeface="Taher" pitchFamily="2" charset="-78"/>
              </a:rPr>
              <a:t>عَلِيًّا، يَقُولُ: </a:t>
            </a:r>
            <a:r>
              <a:rPr lang="fa-IR" sz="3200" b="1" dirty="0">
                <a:cs typeface="Taher" pitchFamily="2" charset="-78"/>
              </a:rPr>
              <a:t>نَشَدْتُ اللَّهَ رَجُلا سَمِعَ رَسُولَ </a:t>
            </a:r>
            <a:r>
              <a:rPr lang="fa-IR" sz="3200" b="1" dirty="0" smtClean="0">
                <a:cs typeface="Taher" pitchFamily="2" charset="-78"/>
              </a:rPr>
              <a:t>اللهِ</a:t>
            </a:r>
            <a:r>
              <a:rPr lang="fa-IR" sz="3200" dirty="0" smtClean="0">
                <a:cs typeface="Taher" pitchFamily="2" charset="-78"/>
                <a:sym typeface="Roumouz"/>
              </a:rPr>
              <a:t></a:t>
            </a:r>
            <a:r>
              <a:rPr lang="fa-IR" sz="3200" b="1" dirty="0" smtClean="0">
                <a:cs typeface="Taher" pitchFamily="2" charset="-78"/>
              </a:rPr>
              <a:t> </a:t>
            </a:r>
            <a:r>
              <a:rPr lang="fa-IR" sz="3200" b="1" dirty="0">
                <a:cs typeface="Taher" pitchFamily="2" charset="-78"/>
              </a:rPr>
              <a:t>يَقُولُ يَوْمَ غَدِيرِ خُمٍّ لَمَّا </a:t>
            </a:r>
            <a:r>
              <a:rPr lang="fa-IR" sz="3200" b="1" dirty="0" smtClean="0">
                <a:cs typeface="Taher" pitchFamily="2" charset="-78"/>
              </a:rPr>
              <a:t>قَامَ، </a:t>
            </a:r>
            <a:r>
              <a:rPr lang="fa-IR" sz="3200" b="1" dirty="0">
                <a:cs typeface="Taher" pitchFamily="2" charset="-78"/>
              </a:rPr>
              <a:t>فَقَامَ إِلَيْهِ ثَلاثَةُ عَشَرَ </a:t>
            </a:r>
            <a:r>
              <a:rPr lang="fa-IR" sz="3200" b="1" dirty="0" smtClean="0">
                <a:cs typeface="Taher" pitchFamily="2" charset="-78"/>
              </a:rPr>
              <a:t>رَجُلاً، </a:t>
            </a:r>
            <a:r>
              <a:rPr lang="fa-IR" sz="3200" b="1" dirty="0">
                <a:cs typeface="Taher" pitchFamily="2" charset="-78"/>
              </a:rPr>
              <a:t>فَشَهِدُوا أَنَّ رَسُولَ </a:t>
            </a:r>
            <a:r>
              <a:rPr lang="fa-IR" sz="3200" b="1" dirty="0" smtClean="0">
                <a:cs typeface="Taher" pitchFamily="2" charset="-78"/>
              </a:rPr>
              <a:t>اللهِ</a:t>
            </a:r>
            <a:r>
              <a:rPr lang="fa-IR" sz="3200" dirty="0" smtClean="0">
                <a:cs typeface="Taher" pitchFamily="2" charset="-78"/>
                <a:sym typeface="Roumouz"/>
              </a:rPr>
              <a:t></a:t>
            </a:r>
            <a:r>
              <a:rPr lang="fa-IR" sz="3200" b="1" dirty="0" smtClean="0">
                <a:cs typeface="Taher" pitchFamily="2" charset="-78"/>
              </a:rPr>
              <a:t> قَالَ: </a:t>
            </a:r>
            <a:r>
              <a:rPr lang="fa-IR" sz="3200" b="1" dirty="0">
                <a:cs typeface="Taher" pitchFamily="2" charset="-78"/>
              </a:rPr>
              <a:t>أَلَسْتُ أَوْلَى بِالْمُؤْمِنِينَ مِنْ </a:t>
            </a:r>
            <a:r>
              <a:rPr lang="fa-IR" sz="3200" b="1" dirty="0" smtClean="0">
                <a:cs typeface="Taher" pitchFamily="2" charset="-78"/>
              </a:rPr>
              <a:t>أَنْفُسِهِمْ، قَالُوا: </a:t>
            </a:r>
            <a:r>
              <a:rPr lang="fa-IR" sz="3200" b="1" dirty="0">
                <a:cs typeface="Taher" pitchFamily="2" charset="-78"/>
              </a:rPr>
              <a:t>بَلَى يَا رَسُولَ </a:t>
            </a:r>
            <a:r>
              <a:rPr lang="fa-IR" sz="3200" b="1" dirty="0" smtClean="0">
                <a:cs typeface="Taher" pitchFamily="2" charset="-78"/>
              </a:rPr>
              <a:t>اللهِ، قَالَ: </a:t>
            </a:r>
            <a:r>
              <a:rPr lang="fa-IR" sz="3200" b="1" dirty="0">
                <a:cs typeface="Taher" pitchFamily="2" charset="-78"/>
              </a:rPr>
              <a:t>فَأَخَذَ بِيَدِ </a:t>
            </a:r>
            <a:r>
              <a:rPr lang="fa-IR" sz="3200" b="1" dirty="0" smtClean="0">
                <a:cs typeface="Taher" pitchFamily="2" charset="-78"/>
              </a:rPr>
              <a:t>عَلِيٍّ، فَقَالَ: «مَنْ </a:t>
            </a:r>
            <a:r>
              <a:rPr lang="fa-IR" sz="3200" b="1" dirty="0">
                <a:cs typeface="Taher" pitchFamily="2" charset="-78"/>
              </a:rPr>
              <a:t>كُنْتُ مَوْلاهُ فَهَذَا </a:t>
            </a:r>
            <a:r>
              <a:rPr lang="fa-IR" sz="3200" b="1" dirty="0" smtClean="0">
                <a:cs typeface="Taher" pitchFamily="2" charset="-78"/>
              </a:rPr>
              <a:t>مَوْلاهُ، </a:t>
            </a:r>
            <a:r>
              <a:rPr lang="fa-IR" sz="3200" b="1" dirty="0">
                <a:cs typeface="Taher" pitchFamily="2" charset="-78"/>
              </a:rPr>
              <a:t>اللَّهُمَّ وَالِ مَنْ </a:t>
            </a:r>
            <a:r>
              <a:rPr lang="fa-IR" sz="3200" b="1" dirty="0" smtClean="0">
                <a:cs typeface="Taher" pitchFamily="2" charset="-78"/>
              </a:rPr>
              <a:t>وَالاهُ، </a:t>
            </a:r>
            <a:r>
              <a:rPr lang="fa-IR" sz="3200" b="1" dirty="0">
                <a:cs typeface="Taher" pitchFamily="2" charset="-78"/>
              </a:rPr>
              <a:t>وَعَادِ مَنْ </a:t>
            </a:r>
            <a:r>
              <a:rPr lang="fa-IR" sz="3200" b="1" dirty="0" smtClean="0">
                <a:cs typeface="Taher" pitchFamily="2" charset="-78"/>
              </a:rPr>
              <a:t>عَادَاهُ، </a:t>
            </a:r>
            <a:r>
              <a:rPr lang="fa-IR" sz="3200" b="1" dirty="0">
                <a:cs typeface="Taher" pitchFamily="2" charset="-78"/>
              </a:rPr>
              <a:t>وَأَحِبَّ مَنْ </a:t>
            </a:r>
            <a:r>
              <a:rPr lang="fa-IR" sz="3200" b="1" dirty="0" smtClean="0">
                <a:cs typeface="Taher" pitchFamily="2" charset="-78"/>
              </a:rPr>
              <a:t>أَحَبَّهُ، </a:t>
            </a:r>
            <a:r>
              <a:rPr lang="fa-IR" sz="3200" b="1" dirty="0">
                <a:cs typeface="Taher" pitchFamily="2" charset="-78"/>
              </a:rPr>
              <a:t>وَأَبْغِضْ مَنْ </a:t>
            </a:r>
            <a:r>
              <a:rPr lang="fa-IR" sz="3200" b="1" dirty="0" smtClean="0">
                <a:cs typeface="Taher" pitchFamily="2" charset="-78"/>
              </a:rPr>
              <a:t>أَبْغَضَهُ، </a:t>
            </a:r>
            <a:r>
              <a:rPr lang="fa-IR" sz="3200" b="1" dirty="0">
                <a:cs typeface="Taher" pitchFamily="2" charset="-78"/>
              </a:rPr>
              <a:t>وَانْصُرْ مَنْ </a:t>
            </a:r>
            <a:r>
              <a:rPr lang="fa-IR" sz="3200" b="1" dirty="0" smtClean="0">
                <a:cs typeface="Taher" pitchFamily="2" charset="-78"/>
              </a:rPr>
              <a:t>نَصَرَهُ، </a:t>
            </a:r>
            <a:r>
              <a:rPr lang="fa-IR" sz="3200" b="1" dirty="0">
                <a:cs typeface="Taher" pitchFamily="2" charset="-78"/>
              </a:rPr>
              <a:t>وَاخْذُلْ مَنْ </a:t>
            </a:r>
            <a:r>
              <a:rPr lang="fa-IR" sz="3200" b="1" dirty="0" smtClean="0">
                <a:cs typeface="Taher" pitchFamily="2" charset="-78"/>
              </a:rPr>
              <a:t>خَذَلَهُ» </a:t>
            </a:r>
            <a:r>
              <a:rPr lang="fa-IR" sz="3200" b="1" dirty="0">
                <a:cs typeface="Taher" pitchFamily="2" charset="-78"/>
              </a:rPr>
              <a:t>.</a:t>
            </a:r>
            <a:endParaRPr lang="en-US" sz="3200" dirty="0">
              <a:cs typeface="Taher" pitchFamily="2" charset="-78"/>
            </a:endParaRPr>
          </a:p>
        </p:txBody>
      </p:sp>
      <p:sp>
        <p:nvSpPr>
          <p:cNvPr id="4" name="Rectangle 3"/>
          <p:cNvSpPr/>
          <p:nvPr/>
        </p:nvSpPr>
        <p:spPr>
          <a:xfrm>
            <a:off x="123884" y="6165304"/>
            <a:ext cx="502418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r" rtl="1"/>
            <a:r>
              <a:rPr lang="fa-IR" sz="2400" dirty="0">
                <a:cs typeface="Homa" pitchFamily="2" charset="-78"/>
              </a:rPr>
              <a:t>البحر الزخار (مسند البزار</a:t>
            </a:r>
            <a:r>
              <a:rPr lang="fa-IR" sz="2400" dirty="0" smtClean="0">
                <a:cs typeface="Homa" pitchFamily="2" charset="-78"/>
              </a:rPr>
              <a:t>)، ج3، ص35، ح786</a:t>
            </a:r>
            <a:endParaRPr lang="en-US" sz="2400" dirty="0">
              <a:cs typeface="Homa" pitchFamily="2" charset="-7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932" y="0"/>
            <a:ext cx="1005572" cy="6858000"/>
          </a:xfrm>
          <a:prstGeom prst="rect">
            <a:avLst/>
          </a:prstGeom>
          <a:ln w="127000" cap="rnd">
            <a:solidFill>
              <a:schemeClr val="accent2">
                <a:lumMod val="20000"/>
                <a:lumOff val="80000"/>
              </a:schemeClr>
            </a:solidFill>
          </a:ln>
          <a:effectLst>
            <a:glow rad="228600">
              <a:schemeClr val="accent3">
                <a:satMod val="175000"/>
                <a:alpha val="40000"/>
              </a:schemeClr>
            </a:glow>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16780723"/>
      </p:ext>
    </p:extLst>
  </p:cSld>
  <p:clrMapOvr>
    <a:masterClrMapping/>
  </p:clrMapOvr>
  <p:transition spd="slow">
    <p:wheel spokes="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38659"/>
          <a:stretch/>
        </p:blipFill>
        <p:spPr>
          <a:xfrm>
            <a:off x="2066038" y="692696"/>
            <a:ext cx="5015496" cy="7275840"/>
          </a:xfrm>
          <a:prstGeom prst="rect">
            <a:avLst/>
          </a:prstGeom>
        </p:spPr>
      </p:pic>
    </p:spTree>
    <p:extLst>
      <p:ext uri="{BB962C8B-B14F-4D97-AF65-F5344CB8AC3E}">
        <p14:creationId xmlns:p14="http://schemas.microsoft.com/office/powerpoint/2010/main" val="4523098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3.61111E-6 -1.48148E-6 L -3.61111E-6 -0.42546 " pathEditMode="relative" rAng="0" ptsTypes="AA">
                                      <p:cBhvr>
                                        <p:cTn id="10" dur="2000" fill="hold"/>
                                        <p:tgtEl>
                                          <p:spTgt spid="4"/>
                                        </p:tgtEl>
                                        <p:attrNameLst>
                                          <p:attrName>ppt_x</p:attrName>
                                          <p:attrName>ppt_y</p:attrName>
                                        </p:attrNameLst>
                                      </p:cBhvr>
                                      <p:rCtr x="0" y="-212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7594"/>
          <a:stretch/>
        </p:blipFill>
        <p:spPr>
          <a:xfrm>
            <a:off x="1991000" y="1196752"/>
            <a:ext cx="5112568" cy="78580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98030099"/>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2.22222E-6 -3.7037E-6 L -2.22222E-6 -0.54143 " pathEditMode="relative" rAng="0" ptsTypes="AA">
                                      <p:cBhvr>
                                        <p:cTn id="10" dur="2000" fill="hold"/>
                                        <p:tgtEl>
                                          <p:spTgt spid="4"/>
                                        </p:tgtEl>
                                        <p:attrNameLst>
                                          <p:attrName>ppt_x</p:attrName>
                                          <p:attrName>ppt_y</p:attrName>
                                        </p:attrNameLst>
                                      </p:cBhvr>
                                      <p:rCtr x="0" y="-2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18708"/>
          <a:stretch/>
        </p:blipFill>
        <p:spPr>
          <a:xfrm>
            <a:off x="1979711" y="1183739"/>
            <a:ext cx="5184577" cy="80779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07105295"/>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9416"/>
            <a:ext cx="7239000" cy="2395648"/>
          </a:xfrm>
        </p:spPr>
        <p:txBody>
          <a:bodyPr>
            <a:normAutofit/>
          </a:bodyPr>
          <a:lstStyle/>
          <a:p>
            <a:pPr marL="0" indent="0" algn="justLow" rtl="1">
              <a:buNone/>
            </a:pPr>
            <a:r>
              <a:rPr lang="fa-IR" sz="3600" b="1" dirty="0">
                <a:cs typeface="Taher" pitchFamily="2" charset="-78"/>
              </a:rPr>
              <a:t>هيثمي بعد از نقل روايت مي‌گويد :</a:t>
            </a:r>
            <a:endParaRPr lang="en-US" sz="3600" b="1" dirty="0">
              <a:cs typeface="Taher" pitchFamily="2" charset="-78"/>
            </a:endParaRPr>
          </a:p>
          <a:p>
            <a:pPr marL="0" indent="0" algn="justLow" rtl="1">
              <a:buNone/>
            </a:pPr>
            <a:r>
              <a:rPr lang="fa-IR" sz="4400" b="1" dirty="0">
                <a:cs typeface="Taher" pitchFamily="2" charset="-78"/>
              </a:rPr>
              <a:t>رواه البزار ورجاله رجال الصحيح غير فطر بن خليفة وهو ثقة .</a:t>
            </a:r>
            <a:endParaRPr lang="en-US" sz="4400" b="1" dirty="0">
              <a:cs typeface="Taher" pitchFamily="2" charset="-78"/>
            </a:endParaRPr>
          </a:p>
        </p:txBody>
      </p:sp>
      <p:sp>
        <p:nvSpPr>
          <p:cNvPr id="4" name="Rectangle 3"/>
          <p:cNvSpPr/>
          <p:nvPr/>
        </p:nvSpPr>
        <p:spPr>
          <a:xfrm>
            <a:off x="656201" y="4545811"/>
            <a:ext cx="3219151" cy="46166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justLow" rtl="1"/>
            <a:r>
              <a:rPr lang="fa-IR" sz="2400" dirty="0">
                <a:cs typeface="Homa" pitchFamily="2" charset="-78"/>
              </a:rPr>
              <a:t>مجمع الزوائد ، ج 9 ، ص </a:t>
            </a:r>
            <a:r>
              <a:rPr lang="fa-IR" sz="2400" dirty="0" smtClean="0">
                <a:cs typeface="Homa" pitchFamily="2" charset="-78"/>
              </a:rPr>
              <a:t>130</a:t>
            </a:r>
            <a:endParaRPr lang="en-US" sz="2400" dirty="0">
              <a:cs typeface="Homa" pitchFamily="2" charset="-7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932" y="0"/>
            <a:ext cx="1005572" cy="6858000"/>
          </a:xfrm>
          <a:prstGeom prst="rect">
            <a:avLst/>
          </a:prstGeom>
          <a:ln w="127000" cap="rnd">
            <a:solidFill>
              <a:schemeClr val="accent2">
                <a:lumMod val="20000"/>
                <a:lumOff val="80000"/>
              </a:schemeClr>
            </a:solidFill>
          </a:ln>
          <a:effectLst>
            <a:glow rad="228600">
              <a:schemeClr val="accent3">
                <a:satMod val="175000"/>
                <a:alpha val="40000"/>
              </a:schemeClr>
            </a:glow>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8343411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2384" y="692696"/>
            <a:ext cx="6823992" cy="10231087"/>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2393619069"/>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5E-6 7.40741E-7 L 5E-6 -0.65116 " pathEditMode="relative" rAng="0" ptsTypes="AA">
                                      <p:cBhvr>
                                        <p:cTn id="10" dur="2000" fill="hold"/>
                                        <p:tgtEl>
                                          <p:spTgt spid="5"/>
                                        </p:tgtEl>
                                        <p:attrNameLst>
                                          <p:attrName>ppt_x</p:attrName>
                                          <p:attrName>ppt_y</p:attrName>
                                        </p:attrNameLst>
                                      </p:cBhvr>
                                      <p:rCtr x="0" y="-32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619" y="-531440"/>
            <a:ext cx="6257513" cy="9057102"/>
          </a:xfrm>
          <a:prstGeom prst="rect">
            <a:avLst/>
          </a:prstGeom>
        </p:spPr>
      </p:pic>
    </p:spTree>
    <p:extLst>
      <p:ext uri="{BB962C8B-B14F-4D97-AF65-F5344CB8AC3E}">
        <p14:creationId xmlns:p14="http://schemas.microsoft.com/office/powerpoint/2010/main" val="1991108927"/>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68" y="0"/>
            <a:ext cx="7560840" cy="11030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r>
              <a:rPr lang="fa-IR"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Sultan Medium" pitchFamily="2" charset="-78"/>
              </a:rPr>
              <a:t>4 </a:t>
            </a:r>
            <a:r>
              <a:rPr lang="fa-IR" cap="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Sultan Medium" pitchFamily="2" charset="-78"/>
              </a:rPr>
              <a:t>. </a:t>
            </a:r>
            <a:r>
              <a:rPr lang="fa-IR"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Sultan Medium" pitchFamily="2" charset="-78"/>
              </a:rPr>
              <a:t> عبد الله بن أحمد بن حنبل ، أبي يعلى حنبلي  وضياء الدين مقدسي از عبد  الرحمن بن أبي ليلى</a:t>
            </a:r>
            <a:endParaRPr lang="en-US" cap="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Sultan Medium" pitchFamily="2" charset="-78"/>
            </a:endParaRPr>
          </a:p>
        </p:txBody>
      </p:sp>
      <p:sp>
        <p:nvSpPr>
          <p:cNvPr id="3" name="Content Placeholder 2"/>
          <p:cNvSpPr>
            <a:spLocks noGrp="1"/>
          </p:cNvSpPr>
          <p:nvPr>
            <p:ph idx="1"/>
          </p:nvPr>
        </p:nvSpPr>
        <p:spPr>
          <a:xfrm>
            <a:off x="395536" y="1412776"/>
            <a:ext cx="7416824" cy="4536504"/>
          </a:xfrm>
        </p:spPr>
        <p:txBody>
          <a:bodyPr>
            <a:noAutofit/>
          </a:bodyPr>
          <a:lstStyle/>
          <a:p>
            <a:pPr marL="0" indent="0" algn="justLow" rtl="1">
              <a:buNone/>
            </a:pPr>
            <a:r>
              <a:rPr lang="ar-SA" sz="2800" dirty="0">
                <a:cs typeface="Taher" pitchFamily="2" charset="-78"/>
              </a:rPr>
              <a:t>حَدَّثَنَا الْقَوَارِيرِيُّ، حَدَّثَنَا يُونُسُ بْنُ أَرْقَمَ، حَدَّثَنَا يَزِيدُ بْنُ أَبِي زِيَادٍ، عَنْ عَبْدِ الرَّحْمَنِ بْنِ أَبِي لَيْلَى، قَالَ: شَهِدْتُ عَلِيًّا فِي الرَّحْبَةِ يُنَاشِدُ النَّاسَ: أَنْشُدُ اللَّهَ مَنْ سَمِعَ رَسُولَ اللَّهِ </a:t>
            </a:r>
            <a:r>
              <a:rPr lang="en-US" sz="2800" dirty="0" smtClean="0">
                <a:cs typeface="Taher" pitchFamily="2" charset="-78"/>
                <a:sym typeface="Roumouz"/>
              </a:rPr>
              <a:t></a:t>
            </a:r>
            <a:r>
              <a:rPr lang="ar-SA" sz="2800" dirty="0" smtClean="0">
                <a:cs typeface="Taher" pitchFamily="2" charset="-78"/>
              </a:rPr>
              <a:t>يَقُولُ </a:t>
            </a:r>
            <a:r>
              <a:rPr lang="ar-SA" sz="2800" dirty="0">
                <a:cs typeface="Taher" pitchFamily="2" charset="-78"/>
              </a:rPr>
              <a:t>فِي يَوْمِ غَدِيرِ خُمٍّ: " مَنْ كُنْتُ مَوْلاهُ فَعَلِيٌّ مَوْلاهُ "، لَمَا قَامَ فَشَهِدَ، قَالَ عَبْدُ الرَّحْمَنِ </a:t>
            </a:r>
            <a:r>
              <a:rPr lang="ar-SA" sz="3600" b="1" dirty="0">
                <a:solidFill>
                  <a:srgbClr val="FF0000"/>
                </a:solidFill>
                <a:effectLst>
                  <a:outerShdw blurRad="38100" dist="38100" dir="2700000" algn="tl">
                    <a:srgbClr val="000000">
                      <a:alpha val="43137"/>
                    </a:srgbClr>
                  </a:outerShdw>
                </a:effectLst>
                <a:cs typeface="Taher" pitchFamily="2" charset="-78"/>
              </a:rPr>
              <a:t>فَقَامَ اثْنَا عَشَرَ بَدْرِيًّا</a:t>
            </a:r>
            <a:r>
              <a:rPr lang="ar-SA" sz="2800" dirty="0">
                <a:cs typeface="Taher" pitchFamily="2" charset="-78"/>
              </a:rPr>
              <a:t>، كَأَنِّي أَنْظُرُ إِلَى أَحَدِهِمْ عَلَيْهِ سَرَاوِيلُ، فَقَالُوا:</a:t>
            </a:r>
            <a:r>
              <a:rPr lang="ar-SA" sz="2800" b="1" dirty="0">
                <a:solidFill>
                  <a:srgbClr val="FF0000"/>
                </a:solidFill>
                <a:effectLst>
                  <a:outerShdw blurRad="38100" dist="38100" dir="2700000" algn="tl">
                    <a:srgbClr val="000000">
                      <a:alpha val="43137"/>
                    </a:srgbClr>
                  </a:outerShdw>
                </a:effectLst>
                <a:cs typeface="Taher" pitchFamily="2" charset="-78"/>
              </a:rPr>
              <a:t> نَشْهَدُ أَنَّا سَمِعْنَا رَسُولَ </a:t>
            </a:r>
            <a:r>
              <a:rPr lang="ar-SA" sz="2800" b="1" dirty="0" smtClean="0">
                <a:solidFill>
                  <a:srgbClr val="FF0000"/>
                </a:solidFill>
                <a:effectLst>
                  <a:outerShdw blurRad="38100" dist="38100" dir="2700000" algn="tl">
                    <a:srgbClr val="000000">
                      <a:alpha val="43137"/>
                    </a:srgbClr>
                  </a:outerShdw>
                </a:effectLst>
                <a:cs typeface="Taher" pitchFamily="2" charset="-78"/>
              </a:rPr>
              <a:t>اللَّهِ</a:t>
            </a:r>
            <a:r>
              <a:rPr lang="en-US" sz="2800" b="1" dirty="0" smtClean="0">
                <a:solidFill>
                  <a:srgbClr val="FF0000"/>
                </a:solidFill>
                <a:effectLst>
                  <a:outerShdw blurRad="38100" dist="38100" dir="2700000" algn="tl">
                    <a:srgbClr val="000000">
                      <a:alpha val="43137"/>
                    </a:srgbClr>
                  </a:outerShdw>
                </a:effectLst>
                <a:cs typeface="Taher" pitchFamily="2" charset="-78"/>
                <a:sym typeface="Roumouz"/>
              </a:rPr>
              <a:t></a:t>
            </a:r>
            <a:r>
              <a:rPr lang="en-US" sz="2800" b="1" dirty="0" smtClean="0">
                <a:solidFill>
                  <a:srgbClr val="FF0000"/>
                </a:solidFill>
                <a:effectLst>
                  <a:outerShdw blurRad="38100" dist="38100" dir="2700000" algn="tl">
                    <a:srgbClr val="000000">
                      <a:alpha val="43137"/>
                    </a:srgbClr>
                  </a:outerShdw>
                </a:effectLst>
                <a:cs typeface="Taher" pitchFamily="2" charset="-78"/>
              </a:rPr>
              <a:t> </a:t>
            </a:r>
            <a:r>
              <a:rPr lang="ar-SA" sz="2800" b="1" dirty="0">
                <a:solidFill>
                  <a:srgbClr val="FF0000"/>
                </a:solidFill>
                <a:effectLst>
                  <a:outerShdw blurRad="38100" dist="38100" dir="2700000" algn="tl">
                    <a:srgbClr val="000000">
                      <a:alpha val="43137"/>
                    </a:srgbClr>
                  </a:outerShdw>
                </a:effectLst>
                <a:cs typeface="Taher" pitchFamily="2" charset="-78"/>
              </a:rPr>
              <a:t>يَقُولُ يَوْمَ غَدِيرِ خُمٍّ: " أَلَسْتُ أَوْلَى بِالْمُؤْمِنِينَ مِنْ أَنْفُسِهِمْ وَأَزْوَاجِي أُمَّهَاتُهُمْ؟ " قُلْنَا: بَلَى يَا رَسُولَ اللَّهِ، قَالَ: " فَمَنْ كُنْتُ مَوْلاهُ فَعَلِيٌّ مَوْلاهُ، اللَّهُمَّ وَالِ مَنْ وَالاهُ وَعَادِ مَنْ عَادَاهُ </a:t>
            </a:r>
            <a:r>
              <a:rPr lang="ar-SA" sz="3200" b="1" dirty="0">
                <a:solidFill>
                  <a:srgbClr val="FF0000"/>
                </a:solidFill>
                <a:effectLst>
                  <a:outerShdw blurRad="38100" dist="38100" dir="2700000" algn="tl">
                    <a:srgbClr val="000000">
                      <a:alpha val="43137"/>
                    </a:srgbClr>
                  </a:outerShdw>
                </a:effectLst>
                <a:cs typeface="Taher" pitchFamily="2" charset="-78"/>
              </a:rPr>
              <a:t>"</a:t>
            </a:r>
            <a:endParaRPr lang="en-US" sz="2800" b="1" dirty="0">
              <a:solidFill>
                <a:srgbClr val="FF0000"/>
              </a:solidFill>
              <a:effectLst>
                <a:outerShdw blurRad="38100" dist="38100" dir="2700000" algn="tl">
                  <a:srgbClr val="000000">
                    <a:alpha val="43137"/>
                  </a:srgbClr>
                </a:outerShdw>
              </a:effectLst>
              <a:cs typeface="Taher" pitchFamily="2" charset="-78"/>
            </a:endParaRPr>
          </a:p>
        </p:txBody>
      </p:sp>
      <p:sp>
        <p:nvSpPr>
          <p:cNvPr id="4" name="Rectangle 3"/>
          <p:cNvSpPr/>
          <p:nvPr/>
        </p:nvSpPr>
        <p:spPr>
          <a:xfrm>
            <a:off x="107504" y="5517232"/>
            <a:ext cx="4070345" cy="46166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r" rtl="1"/>
            <a:r>
              <a:rPr lang="fa-IR" sz="2400" dirty="0" smtClean="0">
                <a:cs typeface="Homa" pitchFamily="2" charset="-78"/>
              </a:rPr>
              <a:t>مسند أبي يعلي، ج1، ص428، ح567</a:t>
            </a:r>
            <a:endParaRPr lang="en-US" sz="2400" dirty="0">
              <a:cs typeface="Homa" pitchFamily="2" charset="-7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932" y="0"/>
            <a:ext cx="1005572" cy="6858000"/>
          </a:xfrm>
          <a:prstGeom prst="rect">
            <a:avLst/>
          </a:prstGeom>
          <a:ln w="127000" cap="rnd">
            <a:solidFill>
              <a:schemeClr val="accent2">
                <a:lumMod val="20000"/>
                <a:lumOff val="80000"/>
              </a:schemeClr>
            </a:solidFill>
          </a:ln>
          <a:effectLst>
            <a:glow rad="228600">
              <a:schemeClr val="accent3">
                <a:satMod val="175000"/>
                <a:alpha val="40000"/>
              </a:schemeClr>
            </a:glow>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p:cNvSpPr/>
          <p:nvPr/>
        </p:nvSpPr>
        <p:spPr>
          <a:xfrm>
            <a:off x="1907704" y="6154540"/>
            <a:ext cx="4645824" cy="46166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r" rtl="1"/>
            <a:r>
              <a:rPr lang="fa-IR" sz="2400" dirty="0" smtClean="0">
                <a:cs typeface="Homa" pitchFamily="2" charset="-78"/>
              </a:rPr>
              <a:t>مسند أحمد ، ج2، ص 93ـ 94 و 268ـ269</a:t>
            </a:r>
            <a:endParaRPr lang="en-US" sz="2400" dirty="0">
              <a:cs typeface="Homa" pitchFamily="2" charset="-78"/>
            </a:endParaRPr>
          </a:p>
        </p:txBody>
      </p:sp>
      <p:sp>
        <p:nvSpPr>
          <p:cNvPr id="8" name="Rectangle 7"/>
          <p:cNvSpPr/>
          <p:nvPr/>
        </p:nvSpPr>
        <p:spPr>
          <a:xfrm>
            <a:off x="4283968" y="5513581"/>
            <a:ext cx="3797835" cy="46166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r" rtl="1"/>
            <a:r>
              <a:rPr lang="fa-IR" sz="2400" dirty="0" smtClean="0">
                <a:cs typeface="Homa" pitchFamily="2" charset="-78"/>
              </a:rPr>
              <a:t>الأحاديث المختاره، ج2، ص80 ـ 81</a:t>
            </a:r>
            <a:endParaRPr lang="en-US" sz="2400" dirty="0">
              <a:cs typeface="Homa" pitchFamily="2" charset="-78"/>
            </a:endParaRPr>
          </a:p>
        </p:txBody>
      </p:sp>
    </p:spTree>
    <p:extLst>
      <p:ext uri="{BB962C8B-B14F-4D97-AF65-F5344CB8AC3E}">
        <p14:creationId xmlns:p14="http://schemas.microsoft.com/office/powerpoint/2010/main" val="2293423600"/>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262" y="980728"/>
            <a:ext cx="5705475" cy="8039100"/>
          </a:xfrm>
          <a:prstGeom prst="rect">
            <a:avLst/>
          </a:prstGeom>
          <a:ln w="9525">
            <a:solidFill>
              <a:schemeClr val="tx1"/>
            </a:solidFill>
            <a:miter lim="800000"/>
            <a:headEnd/>
            <a:tailEnd/>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960868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2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 3.33333E-6 L 0 -0.58611 " pathEditMode="relative" rAng="0" ptsTypes="AA">
                                      <p:cBhvr>
                                        <p:cTn id="10" dur="2000" fill="hold"/>
                                        <p:tgtEl>
                                          <p:spTgt spid="1026"/>
                                        </p:tgtEl>
                                        <p:attrNameLst>
                                          <p:attrName>ppt_x</p:attrName>
                                          <p:attrName>ppt_y</p:attrName>
                                        </p:attrNameLst>
                                      </p:cBhvr>
                                      <p:rCtr x="0" y="-293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262" y="980728"/>
            <a:ext cx="5705475" cy="803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9779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2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 3.33333E-6 L 0 -0.58611 " pathEditMode="relative" rAng="0" ptsTypes="AA">
                                      <p:cBhvr>
                                        <p:cTn id="10" dur="2000" fill="hold"/>
                                        <p:tgtEl>
                                          <p:spTgt spid="1026"/>
                                        </p:tgtEl>
                                        <p:attrNameLst>
                                          <p:attrName>ppt_x</p:attrName>
                                          <p:attrName>ppt_y</p:attrName>
                                        </p:attrNameLst>
                                      </p:cBhvr>
                                      <p:rCtr x="0" y="-293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620688"/>
            <a:ext cx="5733348" cy="8634149"/>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3819746494"/>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2.5E-6 2.59259E-6 L 2.5E-6 -0.52431 " pathEditMode="relative" rAng="0" ptsTypes="AA">
                                      <p:cBhvr>
                                        <p:cTn id="10" dur="2000" fill="hold"/>
                                        <p:tgtEl>
                                          <p:spTgt spid="2"/>
                                        </p:tgtEl>
                                        <p:attrNameLst>
                                          <p:attrName>ppt_x</p:attrName>
                                          <p:attrName>ppt_y</p:attrName>
                                        </p:attrNameLst>
                                      </p:cBhvr>
                                      <p:rCtr x="0" y="-26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21192"/>
          <a:stretch/>
        </p:blipFill>
        <p:spPr>
          <a:xfrm>
            <a:off x="2411760" y="404664"/>
            <a:ext cx="4411159" cy="6858000"/>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3706463666"/>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18708" b="10196"/>
          <a:stretch/>
        </p:blipFill>
        <p:spPr>
          <a:xfrm>
            <a:off x="1885165" y="1015879"/>
            <a:ext cx="5438745" cy="7609912"/>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2593105621"/>
      </p:ext>
    </p:extLst>
  </p:cSld>
  <p:clrMapOvr>
    <a:masterClrMapping/>
  </p:clrMapOvr>
  <mc:AlternateContent xmlns:mc="http://schemas.openxmlformats.org/markup-compatibility/2006">
    <mc:Choice xmlns:p14="http://schemas.microsoft.com/office/powerpoint/2010/main" Requires="p14">
      <p:transition spd="slow" p14:dur="1200">
        <p14:prism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2171" y="0"/>
            <a:ext cx="4759657" cy="6858000"/>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790950933"/>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5035" y="0"/>
            <a:ext cx="4553929" cy="6858000"/>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2109040506"/>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230681" y="764704"/>
            <a:ext cx="4714875" cy="6858000"/>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212427356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3.88889E-6 -4.07407E-6 L 3.88889E-6 -0.4581 " pathEditMode="relative" rAng="0" ptsTypes="AA">
                                      <p:cBhvr>
                                        <p:cTn id="10" dur="2000" fill="hold"/>
                                        <p:tgtEl>
                                          <p:spTgt spid="4"/>
                                        </p:tgtEl>
                                        <p:attrNameLst>
                                          <p:attrName>ppt_x</p:attrName>
                                          <p:attrName>ppt_y</p:attrName>
                                        </p:attrNameLst>
                                      </p:cBhvr>
                                      <p:rCtr x="0" y="-229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764704"/>
            <a:ext cx="4784766" cy="6858000"/>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2057575903"/>
      </p:ext>
    </p:extLst>
  </p:cSld>
  <p:clrMapOvr>
    <a:masterClrMapping/>
  </p:clrMapOvr>
  <mc:AlternateContent xmlns:mc="http://schemas.openxmlformats.org/markup-compatibility/2006">
    <mc:Choice xmlns:p14="http://schemas.microsoft.com/office/powerpoint/2010/main" Requires="p14">
      <p:transition spd="slow" p14:dur="1200">
        <p14:prism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3.88889E-6 -4.07407E-6 L 3.88889E-6 -0.4581 " pathEditMode="relative" rAng="0" ptsTypes="AA">
                                      <p:cBhvr>
                                        <p:cTn id="10" dur="2000" fill="hold"/>
                                        <p:tgtEl>
                                          <p:spTgt spid="4"/>
                                        </p:tgtEl>
                                        <p:attrNameLst>
                                          <p:attrName>ppt_x</p:attrName>
                                          <p:attrName>ppt_y</p:attrName>
                                        </p:attrNameLst>
                                      </p:cBhvr>
                                      <p:rCtr x="0" y="-229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8848" y="764704"/>
            <a:ext cx="4778541" cy="6858000"/>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366294516"/>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2420888"/>
            <a:ext cx="4757552" cy="6858000"/>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4194015247"/>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26551" b="27647"/>
          <a:stretch/>
        </p:blipFill>
        <p:spPr>
          <a:xfrm>
            <a:off x="1979712" y="692696"/>
            <a:ext cx="5292570" cy="7512024"/>
          </a:xfrm>
          <a:prstGeom prst="rect">
            <a:avLst/>
          </a:prstGeom>
        </p:spPr>
      </p:pic>
    </p:spTree>
    <p:extLst>
      <p:ext uri="{BB962C8B-B14F-4D97-AF65-F5344CB8AC3E}">
        <p14:creationId xmlns:p14="http://schemas.microsoft.com/office/powerpoint/2010/main" val="1000591904"/>
      </p:ext>
    </p:extLst>
  </p:cSld>
  <p:clrMapOvr>
    <a:masterClrMapping/>
  </p:clrMapOvr>
  <mc:AlternateContent xmlns:mc="http://schemas.openxmlformats.org/markup-compatibility/2006">
    <mc:Choice xmlns:p14="http://schemas.microsoft.com/office/powerpoint/2010/main" Requires="p14">
      <p:transition spd="slow" p14:dur="1200">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2.77778E-6 -1.11111E-6 L -2.77778E-6 -0.47407 " pathEditMode="relative" rAng="0" ptsTypes="AA">
                                      <p:cBhvr>
                                        <p:cTn id="10" dur="2000" fill="hold"/>
                                        <p:tgtEl>
                                          <p:spTgt spid="2"/>
                                        </p:tgtEl>
                                        <p:attrNameLst>
                                          <p:attrName>ppt_x</p:attrName>
                                          <p:attrName>ppt_y</p:attrName>
                                        </p:attrNameLst>
                                      </p:cBhvr>
                                      <p:rCtr x="0" y="-2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8956"/>
          <a:stretch/>
        </p:blipFill>
        <p:spPr>
          <a:xfrm>
            <a:off x="1547664" y="1426127"/>
            <a:ext cx="6073371" cy="94917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466000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1.11111E-6 1.48148E-6 L 1.11111E-6 -0.70417 " pathEditMode="relative" rAng="0" ptsTypes="AA">
                                      <p:cBhvr>
                                        <p:cTn id="10" dur="2000" fill="hold"/>
                                        <p:tgtEl>
                                          <p:spTgt spid="4"/>
                                        </p:tgtEl>
                                        <p:attrNameLst>
                                          <p:attrName>ppt_x</p:attrName>
                                          <p:attrName>ppt_y</p:attrName>
                                        </p:attrNameLst>
                                      </p:cBhvr>
                                      <p:rCtr x="0" y="-35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1" y="1341938"/>
            <a:ext cx="6122927" cy="8567782"/>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549841240"/>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4.44444E-6 1.11111E-6 L 4.44444E-6 -0.69815 " pathEditMode="relative" rAng="0" ptsTypes="AA">
                                      <p:cBhvr>
                                        <p:cTn id="10" dur="2000" fill="hold"/>
                                        <p:tgtEl>
                                          <p:spTgt spid="2"/>
                                        </p:tgtEl>
                                        <p:attrNameLst>
                                          <p:attrName>ppt_x</p:attrName>
                                          <p:attrName>ppt_y</p:attrName>
                                        </p:attrNameLst>
                                      </p:cBhvr>
                                      <p:rCtr x="0" y="-3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898" y="0"/>
            <a:ext cx="4934204" cy="6858000"/>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2946409068"/>
      </p:ext>
    </p:extLst>
  </p:cSld>
  <p:clrMapOvr>
    <a:masterClrMapping/>
  </p:clrMapOvr>
  <mc:AlternateContent xmlns:mc="http://schemas.openxmlformats.org/markup-compatibility/2006">
    <mc:Choice xmlns:p14="http://schemas.microsoft.com/office/powerpoint/2010/main" Requires="p14">
      <p:transition spd="slow" p14:dur="1200">
        <p14:prism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4654" y="1196752"/>
            <a:ext cx="4894691" cy="6858000"/>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964262027"/>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548680"/>
            <a:ext cx="7239000" cy="5256584"/>
          </a:xfrm>
        </p:spPr>
        <p:txBody>
          <a:bodyPr>
            <a:noAutofit/>
          </a:bodyPr>
          <a:lstStyle/>
          <a:p>
            <a:pPr marL="0" indent="0" algn="justLow" rtl="1">
              <a:buNone/>
            </a:pPr>
            <a:r>
              <a:rPr lang="fa-IR" sz="3200" b="1" dirty="0">
                <a:cs typeface="Taher" pitchFamily="2" charset="-78"/>
              </a:rPr>
              <a:t>الباني بعد از نقل روايت مي‌گويد :</a:t>
            </a:r>
            <a:endParaRPr lang="en-US" sz="3200" b="1" dirty="0">
              <a:cs typeface="Taher" pitchFamily="2" charset="-78"/>
            </a:endParaRPr>
          </a:p>
          <a:p>
            <a:pPr marL="0" indent="0" algn="justLow" rtl="1">
              <a:buNone/>
            </a:pPr>
            <a:r>
              <a:rPr lang="fa-IR" sz="3600" b="1" dirty="0">
                <a:cs typeface="Taher" pitchFamily="2" charset="-78"/>
              </a:rPr>
              <a:t>السادسة : عن عبد الرحمن بن أبي ليلى قال : </a:t>
            </a:r>
            <a:r>
              <a:rPr lang="fa-IR" sz="3600" b="1" dirty="0" smtClean="0">
                <a:cs typeface="Taher" pitchFamily="2" charset="-78"/>
              </a:rPr>
              <a:t>«شهدت </a:t>
            </a:r>
            <a:r>
              <a:rPr lang="fa-IR" sz="3600" b="1" dirty="0">
                <a:cs typeface="Taher" pitchFamily="2" charset="-78"/>
              </a:rPr>
              <a:t>عليا رضي الله عنه في الرحبة ينشد الناس </a:t>
            </a:r>
            <a:r>
              <a:rPr lang="fa-IR" sz="3600" b="1" dirty="0" smtClean="0">
                <a:cs typeface="Taher" pitchFamily="2" charset="-78"/>
              </a:rPr>
              <a:t>...». </a:t>
            </a:r>
            <a:r>
              <a:rPr lang="fa-IR" sz="3600" b="1" dirty="0">
                <a:cs typeface="Taher" pitchFamily="2" charset="-78"/>
              </a:rPr>
              <a:t>فذكره مثله دون زيادة </a:t>
            </a:r>
            <a:r>
              <a:rPr lang="fa-IR" sz="3600" b="1" dirty="0" smtClean="0">
                <a:cs typeface="Taher" pitchFamily="2" charset="-78"/>
              </a:rPr>
              <a:t>«و </a:t>
            </a:r>
            <a:r>
              <a:rPr lang="fa-IR" sz="3600" b="1" dirty="0">
                <a:cs typeface="Taher" pitchFamily="2" charset="-78"/>
              </a:rPr>
              <a:t>انصر </a:t>
            </a:r>
            <a:r>
              <a:rPr lang="fa-IR" sz="3600" b="1" dirty="0" smtClean="0">
                <a:cs typeface="Taher" pitchFamily="2" charset="-78"/>
              </a:rPr>
              <a:t>...». </a:t>
            </a:r>
            <a:endParaRPr lang="en-US" sz="3600" b="1" dirty="0">
              <a:cs typeface="Taher" pitchFamily="2" charset="-78"/>
            </a:endParaRPr>
          </a:p>
          <a:p>
            <a:pPr marL="0" indent="0" algn="justLow" rtl="1">
              <a:buNone/>
            </a:pPr>
            <a:r>
              <a:rPr lang="fa-IR" sz="3600" b="1" dirty="0">
                <a:cs typeface="Taher" pitchFamily="2" charset="-78"/>
              </a:rPr>
              <a:t>أخرجه عبد الله بن أحمد </a:t>
            </a:r>
            <a:r>
              <a:rPr lang="fa-IR" sz="3600" b="1" dirty="0" smtClean="0">
                <a:cs typeface="Taher" pitchFamily="2" charset="-78"/>
              </a:rPr>
              <a:t>من </a:t>
            </a:r>
            <a:r>
              <a:rPr lang="fa-IR" sz="3600" b="1" dirty="0">
                <a:cs typeface="Taher" pitchFamily="2" charset="-78"/>
              </a:rPr>
              <a:t>طريق يزيد بن أبي زياد و سماك بن عبيد بن الوليد العبسي </a:t>
            </a:r>
            <a:r>
              <a:rPr lang="fa-IR" sz="3600" b="1" dirty="0" smtClean="0">
                <a:cs typeface="Taher" pitchFamily="2" charset="-78"/>
              </a:rPr>
              <a:t>عنه. قلت: </a:t>
            </a:r>
            <a:r>
              <a:rPr lang="fa-IR" sz="3600" b="1" dirty="0">
                <a:effectLst>
                  <a:outerShdw blurRad="38100" dist="38100" dir="2700000" algn="tl">
                    <a:srgbClr val="000000">
                      <a:alpha val="43137"/>
                    </a:srgbClr>
                  </a:outerShdw>
                </a:effectLst>
                <a:cs typeface="Taher" pitchFamily="2" charset="-78"/>
              </a:rPr>
              <a:t>و هو صحيح بمجموع الطريقين </a:t>
            </a:r>
            <a:r>
              <a:rPr lang="fa-IR" sz="3600" b="1" dirty="0" smtClean="0">
                <a:effectLst>
                  <a:outerShdw blurRad="38100" dist="38100" dir="2700000" algn="tl">
                    <a:srgbClr val="000000">
                      <a:alpha val="43137"/>
                    </a:srgbClr>
                  </a:outerShdw>
                </a:effectLst>
                <a:cs typeface="Taher" pitchFamily="2" charset="-78"/>
              </a:rPr>
              <a:t>عنه</a:t>
            </a:r>
            <a:r>
              <a:rPr lang="fa-IR" sz="3600" b="1" dirty="0" smtClean="0">
                <a:cs typeface="Taher" pitchFamily="2" charset="-78"/>
              </a:rPr>
              <a:t>، </a:t>
            </a:r>
            <a:r>
              <a:rPr lang="fa-IR" sz="3600" b="1" dirty="0">
                <a:cs typeface="Taher" pitchFamily="2" charset="-78"/>
              </a:rPr>
              <a:t>و فيهما أن الذين قاموا اثنا </a:t>
            </a:r>
            <a:r>
              <a:rPr lang="fa-IR" sz="3600" b="1" dirty="0" smtClean="0">
                <a:cs typeface="Taher" pitchFamily="2" charset="-78"/>
              </a:rPr>
              <a:t>عشر. </a:t>
            </a:r>
            <a:r>
              <a:rPr lang="fa-IR" sz="3600" b="1" dirty="0">
                <a:cs typeface="Taher" pitchFamily="2" charset="-78"/>
              </a:rPr>
              <a:t>زاد في </a:t>
            </a:r>
            <a:r>
              <a:rPr lang="fa-IR" sz="3600" b="1" dirty="0" smtClean="0">
                <a:cs typeface="Taher" pitchFamily="2" charset="-78"/>
              </a:rPr>
              <a:t>الأولى: بدريا.</a:t>
            </a:r>
            <a:endParaRPr lang="en-US" sz="3600" b="1" dirty="0">
              <a:cs typeface="Taher" pitchFamily="2" charset="-78"/>
            </a:endParaRPr>
          </a:p>
        </p:txBody>
      </p:sp>
      <p:sp>
        <p:nvSpPr>
          <p:cNvPr id="4" name="Rectangle 3"/>
          <p:cNvSpPr/>
          <p:nvPr/>
        </p:nvSpPr>
        <p:spPr>
          <a:xfrm>
            <a:off x="755576" y="5810229"/>
            <a:ext cx="3459600" cy="46166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justLow" rtl="1"/>
            <a:r>
              <a:rPr lang="fa-IR" sz="2400" dirty="0" smtClean="0">
                <a:cs typeface="Homa" pitchFamily="2" charset="-78"/>
              </a:rPr>
              <a:t>السلسله الصحيحه، ج4، ص249</a:t>
            </a:r>
            <a:endParaRPr lang="en-US" sz="2400" dirty="0">
              <a:cs typeface="Homa" pitchFamily="2" charset="-7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932" y="0"/>
            <a:ext cx="1005572" cy="6858000"/>
          </a:xfrm>
          <a:prstGeom prst="rect">
            <a:avLst/>
          </a:prstGeom>
          <a:ln w="127000" cap="rnd">
            <a:solidFill>
              <a:schemeClr val="accent2">
                <a:lumMod val="20000"/>
                <a:lumOff val="80000"/>
              </a:schemeClr>
            </a:solidFill>
          </a:ln>
          <a:effectLst>
            <a:glow rad="228600">
              <a:schemeClr val="accent3">
                <a:satMod val="175000"/>
                <a:alpha val="40000"/>
              </a:schemeClr>
            </a:glow>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41904337"/>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7119" y="1249252"/>
            <a:ext cx="5561185" cy="8216605"/>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34725585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1.11111E-6 0 L 1.11111E-6 -0.56481 " pathEditMode="relative" rAng="0" ptsTypes="AA">
                                      <p:cBhvr>
                                        <p:cTn id="10" dur="2000" fill="hold"/>
                                        <p:tgtEl>
                                          <p:spTgt spid="4"/>
                                        </p:tgtEl>
                                        <p:attrNameLst>
                                          <p:attrName>ppt_x</p:attrName>
                                          <p:attrName>ppt_y</p:attrName>
                                        </p:attrNameLst>
                                      </p:cBhvr>
                                      <p:rCtr x="0" y="-28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2345" y="0"/>
            <a:ext cx="4639308" cy="6858000"/>
          </a:xfrm>
          <a:prstGeom prst="rect">
            <a:avLst/>
          </a:prstGeom>
        </p:spPr>
      </p:pic>
    </p:spTree>
    <p:extLst>
      <p:ext uri="{BB962C8B-B14F-4D97-AF65-F5344CB8AC3E}">
        <p14:creationId xmlns:p14="http://schemas.microsoft.com/office/powerpoint/2010/main" val="1458481182"/>
      </p:ext>
    </p:extLst>
  </p:cSld>
  <p:clrMapOvr>
    <a:masterClrMapping/>
  </p:clrMapOvr>
  <mc:AlternateContent xmlns:mc="http://schemas.openxmlformats.org/markup-compatibility/2006">
    <mc:Choice xmlns:p14="http://schemas.microsoft.com/office/powerpoint/2010/main" Requires="p14">
      <p:transition spd="slow" p14:dur="1600">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548680"/>
            <a:ext cx="7239000" cy="3384376"/>
          </a:xfrm>
        </p:spPr>
        <p:txBody>
          <a:bodyPr>
            <a:noAutofit/>
          </a:bodyPr>
          <a:lstStyle/>
          <a:p>
            <a:pPr marL="0" indent="0" algn="justLow" rtl="1">
              <a:buNone/>
            </a:pPr>
            <a:r>
              <a:rPr lang="fa-IR" sz="3200" dirty="0" smtClean="0">
                <a:cs typeface="Taher" pitchFamily="2" charset="-78"/>
              </a:rPr>
              <a:t>هيثمي </a:t>
            </a:r>
            <a:r>
              <a:rPr lang="fa-IR" sz="3200" dirty="0">
                <a:cs typeface="Taher" pitchFamily="2" charset="-78"/>
              </a:rPr>
              <a:t>بعد از نقل روايت مي‌گويد </a:t>
            </a:r>
            <a:r>
              <a:rPr lang="fa-IR" sz="3200" dirty="0" smtClean="0">
                <a:cs typeface="Taher" pitchFamily="2" charset="-78"/>
              </a:rPr>
              <a:t>:</a:t>
            </a:r>
          </a:p>
          <a:p>
            <a:pPr marL="0" indent="0" algn="justLow" rtl="1">
              <a:buNone/>
            </a:pPr>
            <a:endParaRPr lang="en-US" sz="3200" dirty="0">
              <a:cs typeface="Taher" pitchFamily="2" charset="-78"/>
            </a:endParaRPr>
          </a:p>
          <a:p>
            <a:pPr marL="0" indent="0" algn="justLow" rtl="1">
              <a:buNone/>
            </a:pPr>
            <a:r>
              <a:rPr lang="ar-SA" sz="6000" b="1" dirty="0">
                <a:cs typeface="Taher" pitchFamily="2" charset="-78"/>
              </a:rPr>
              <a:t>رواه أبو يعلى ورجاله وثقوا وعبدالله بن أحمد </a:t>
            </a:r>
            <a:endParaRPr lang="en-US" sz="6000" b="1" dirty="0">
              <a:cs typeface="Taher" pitchFamily="2" charset="-78"/>
            </a:endParaRPr>
          </a:p>
        </p:txBody>
      </p:sp>
      <p:sp>
        <p:nvSpPr>
          <p:cNvPr id="4" name="Rectangle 3"/>
          <p:cNvSpPr/>
          <p:nvPr/>
        </p:nvSpPr>
        <p:spPr>
          <a:xfrm>
            <a:off x="712300" y="5810229"/>
            <a:ext cx="3546164" cy="46166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justLow" rtl="1"/>
            <a:r>
              <a:rPr lang="fa-IR" sz="2400" dirty="0" smtClean="0">
                <a:cs typeface="Homa" pitchFamily="2" charset="-78"/>
              </a:rPr>
              <a:t>مجمع الزوائد، ج9، ص130 ـ 131</a:t>
            </a:r>
            <a:endParaRPr lang="en-US" sz="2400" dirty="0">
              <a:cs typeface="Homa" pitchFamily="2" charset="-7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932" y="0"/>
            <a:ext cx="1005572" cy="6858000"/>
          </a:xfrm>
          <a:prstGeom prst="rect">
            <a:avLst/>
          </a:prstGeom>
          <a:ln w="127000" cap="rnd">
            <a:solidFill>
              <a:schemeClr val="accent2">
                <a:lumMod val="20000"/>
                <a:lumOff val="80000"/>
              </a:schemeClr>
            </a:solidFill>
          </a:ln>
          <a:effectLst>
            <a:glow rad="228600">
              <a:schemeClr val="accent3">
                <a:satMod val="175000"/>
                <a:alpha val="40000"/>
              </a:schemeClr>
            </a:glow>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77756087"/>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2384" y="692696"/>
            <a:ext cx="6823992" cy="10231087"/>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418670094"/>
      </p:ext>
    </p:extLst>
  </p:cSld>
  <p:clrMapOvr>
    <a:masterClrMapping/>
  </p:clrMapOvr>
  <mc:AlternateContent xmlns:mc="http://schemas.openxmlformats.org/markup-compatibility/2006">
    <mc:Choice xmlns:p14="http://schemas.microsoft.com/office/powerpoint/2010/main" Requires="p14">
      <p:transition spd="slow" p14:dur="1600">
        <p14:prism dir="d"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5E-6 7.40741E-7 L 5E-6 -0.65116 " pathEditMode="relative" rAng="0" ptsTypes="AA">
                                      <p:cBhvr>
                                        <p:cTn id="10" dur="2000" fill="hold"/>
                                        <p:tgtEl>
                                          <p:spTgt spid="5"/>
                                        </p:tgtEl>
                                        <p:attrNameLst>
                                          <p:attrName>ppt_x</p:attrName>
                                          <p:attrName>ppt_y</p:attrName>
                                        </p:attrNameLst>
                                      </p:cBhvr>
                                      <p:rCtr x="0" y="-32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052" y="1247947"/>
            <a:ext cx="5735631" cy="8301733"/>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3248604402"/>
      </p:ext>
    </p:extLst>
  </p:cSld>
  <p:clrMapOvr>
    <a:masterClrMapping/>
  </p:clrMapOvr>
  <mc:AlternateContent xmlns:mc="http://schemas.openxmlformats.org/markup-compatibility/2006">
    <mc:Choice xmlns:p14="http://schemas.microsoft.com/office/powerpoint/2010/main"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 0 L 0 -0.25 E" pathEditMode="relative" ptsTypes="">
                                      <p:cBhvr>
                                        <p:cTn id="10"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8611" y="1700808"/>
            <a:ext cx="5703223" cy="8301733"/>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2520421019"/>
      </p:ext>
    </p:extLst>
  </p:cSld>
  <p:clrMapOvr>
    <a:masterClrMapping/>
  </p:clrMapOvr>
  <mc:AlternateContent xmlns:mc="http://schemas.openxmlformats.org/markup-compatibility/2006">
    <mc:Choice xmlns:p14="http://schemas.microsoft.com/office/powerpoint/2010/main"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481" y="1196752"/>
            <a:ext cx="6424295" cy="813690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32579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04664"/>
            <a:ext cx="7239000" cy="626328"/>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1"/>
            <a:r>
              <a:rPr lang="fa-IR" sz="4400"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Sultan Medium" pitchFamily="2" charset="-78"/>
              </a:rPr>
              <a:t>5. </a:t>
            </a:r>
            <a:r>
              <a:rPr lang="fa-IR" sz="4400"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Sultan Medium" pitchFamily="2" charset="-78"/>
              </a:rPr>
              <a:t>احمد بن حنبل از </a:t>
            </a:r>
            <a:r>
              <a:rPr lang="fa-IR" sz="4400"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Sultan Medium" pitchFamily="2" charset="-78"/>
              </a:rPr>
              <a:t>زَيْدِ بن يُثَيْعٍ</a:t>
            </a:r>
            <a:endParaRPr lang="en-US" sz="4400"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Sultan Medium" pitchFamily="2" charset="-78"/>
            </a:endParaRPr>
          </a:p>
        </p:txBody>
      </p:sp>
      <p:sp>
        <p:nvSpPr>
          <p:cNvPr id="3" name="Content Placeholder 2"/>
          <p:cNvSpPr>
            <a:spLocks noGrp="1"/>
          </p:cNvSpPr>
          <p:nvPr>
            <p:ph idx="1"/>
          </p:nvPr>
        </p:nvSpPr>
        <p:spPr>
          <a:xfrm>
            <a:off x="457200" y="1609416"/>
            <a:ext cx="7239000" cy="4051832"/>
          </a:xfrm>
        </p:spPr>
        <p:txBody>
          <a:bodyPr>
            <a:normAutofit/>
          </a:bodyPr>
          <a:lstStyle/>
          <a:p>
            <a:pPr marL="0" indent="0" algn="justLow" rtl="1">
              <a:buNone/>
            </a:pPr>
            <a:r>
              <a:rPr lang="fa-IR" sz="3200" b="1" dirty="0">
                <a:cs typeface="Taher" pitchFamily="2" charset="-78"/>
              </a:rPr>
              <a:t>حدثنا عبد اللَّهِ ثنا عَلِىُّ بن حَكِيمٍ الأودي أَنْبَأَنَا شَرِيكٌ عن أبي إِسْحَاقَ عن سَعِيدِ بن وَهْبٍ وَعَنْ زَيْدِ بن يُثَيْعٍ قَالاَ نَشَدَ عَلِىٌّ الناس في الرَّحَبَةِ من سمع رَسُولَ </a:t>
            </a:r>
            <a:r>
              <a:rPr lang="fa-IR" sz="3200" b="1" dirty="0" smtClean="0">
                <a:cs typeface="Taher" pitchFamily="2" charset="-78"/>
              </a:rPr>
              <a:t>اللَّهِ</a:t>
            </a:r>
            <a:r>
              <a:rPr lang="fa-IR" sz="3200" dirty="0" smtClean="0">
                <a:cs typeface="Taher" pitchFamily="2" charset="-78"/>
                <a:sym typeface="Roumouz"/>
              </a:rPr>
              <a:t></a:t>
            </a:r>
            <a:r>
              <a:rPr lang="fa-IR" sz="3200" b="1" dirty="0" smtClean="0">
                <a:cs typeface="Taher" pitchFamily="2" charset="-78"/>
              </a:rPr>
              <a:t> </a:t>
            </a:r>
            <a:r>
              <a:rPr lang="fa-IR" sz="3200" b="1" dirty="0">
                <a:cs typeface="Taher" pitchFamily="2" charset="-78"/>
              </a:rPr>
              <a:t>يقول يوم غَدِيرِ خُمٍّ الا قام قال فَقَامَ من قِبَلِ سَعِيدٍ سِتَّةٌ وَمِنْ قِبَلِ زَيْدٍ سِتَّةٌ فَشَهِدُوا انهم سَمِعُوا رَسُولَ </a:t>
            </a:r>
            <a:r>
              <a:rPr lang="fa-IR" sz="3200" b="1" dirty="0" smtClean="0">
                <a:cs typeface="Taher" pitchFamily="2" charset="-78"/>
              </a:rPr>
              <a:t>اللَّهِ</a:t>
            </a:r>
            <a:r>
              <a:rPr lang="fa-IR" sz="3200" dirty="0" smtClean="0">
                <a:cs typeface="Taher" pitchFamily="2" charset="-78"/>
                <a:sym typeface="Roumouz"/>
              </a:rPr>
              <a:t></a:t>
            </a:r>
            <a:r>
              <a:rPr lang="fa-IR" sz="3200" b="1" dirty="0" smtClean="0">
                <a:cs typeface="Taher" pitchFamily="2" charset="-78"/>
              </a:rPr>
              <a:t> </a:t>
            </a:r>
            <a:r>
              <a:rPr lang="fa-IR" sz="3200" b="1" dirty="0">
                <a:cs typeface="Taher" pitchFamily="2" charset="-78"/>
              </a:rPr>
              <a:t>يقول لعلي رضي الله عنه يوم غَدِيرِ خُمٍّ أَلَيْسَ الله أَوْلَى بِالْمُؤْمِنِينَ قالوا بَلَى قال اللهم من كنت مَوْلاَهُ فعلي مَوْلاَهُ اللهم وَالِ من وَالاَهُ وَعَادِ من عَادَاهُ .</a:t>
            </a:r>
            <a:endParaRPr lang="en-US" sz="3200" dirty="0">
              <a:cs typeface="Taher" pitchFamily="2" charset="-78"/>
            </a:endParaRPr>
          </a:p>
        </p:txBody>
      </p:sp>
      <p:sp>
        <p:nvSpPr>
          <p:cNvPr id="4" name="Rectangle 3"/>
          <p:cNvSpPr/>
          <p:nvPr/>
        </p:nvSpPr>
        <p:spPr>
          <a:xfrm>
            <a:off x="611560" y="5877272"/>
            <a:ext cx="468052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r" rtl="1"/>
            <a:r>
              <a:rPr lang="fa-IR" sz="2400" dirty="0" smtClean="0">
                <a:cs typeface="Homa" pitchFamily="2" charset="-78"/>
              </a:rPr>
              <a:t>مسند </a:t>
            </a:r>
            <a:r>
              <a:rPr lang="fa-IR" sz="2400" dirty="0">
                <a:cs typeface="Homa" pitchFamily="2" charset="-78"/>
              </a:rPr>
              <a:t>أحمد بن حنبل ، </a:t>
            </a:r>
            <a:r>
              <a:rPr lang="fa-IR" sz="2400" dirty="0" smtClean="0">
                <a:cs typeface="Homa" pitchFamily="2" charset="-78"/>
              </a:rPr>
              <a:t>ج4، ص262، ح950</a:t>
            </a:r>
            <a:endParaRPr lang="en-US" sz="2400" dirty="0">
              <a:cs typeface="Homa" pitchFamily="2" charset="-7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932" y="0"/>
            <a:ext cx="1005572" cy="6858000"/>
          </a:xfrm>
          <a:prstGeom prst="rect">
            <a:avLst/>
          </a:prstGeom>
          <a:ln w="127000" cap="rnd">
            <a:solidFill>
              <a:schemeClr val="accent2">
                <a:lumMod val="20000"/>
                <a:lumOff val="80000"/>
              </a:schemeClr>
            </a:solidFill>
          </a:ln>
          <a:effectLst>
            <a:glow rad="228600">
              <a:schemeClr val="accent3">
                <a:satMod val="175000"/>
                <a:alpha val="40000"/>
              </a:schemeClr>
            </a:glow>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97303827"/>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262" y="980728"/>
            <a:ext cx="5705475" cy="8039100"/>
          </a:xfrm>
          <a:prstGeom prst="rect">
            <a:avLst/>
          </a:prstGeom>
          <a:ln w="9525">
            <a:solidFill>
              <a:schemeClr val="tx1"/>
            </a:solidFill>
            <a:miter lim="800000"/>
            <a:headEnd/>
            <a:tailEnd/>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522866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2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 3.33333E-6 L 0 -0.58611 " pathEditMode="relative" rAng="0" ptsTypes="AA">
                                      <p:cBhvr>
                                        <p:cTn id="10" dur="2000" fill="hold"/>
                                        <p:tgtEl>
                                          <p:spTgt spid="1026"/>
                                        </p:tgtEl>
                                        <p:attrNameLst>
                                          <p:attrName>ppt_x</p:attrName>
                                          <p:attrName>ppt_y</p:attrName>
                                        </p:attrNameLst>
                                      </p:cBhvr>
                                      <p:rCtr x="0" y="-293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620688"/>
            <a:ext cx="5733348" cy="8634149"/>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1106100970"/>
      </p:ext>
    </p:extLst>
  </p:cSld>
  <p:clrMapOvr>
    <a:masterClrMapping/>
  </p:clrMapOvr>
  <mc:AlternateContent xmlns:mc="http://schemas.openxmlformats.org/markup-compatibility/2006">
    <mc:Choice xmlns:p14="http://schemas.microsoft.com/office/powerpoint/2010/main" Requires="p14">
      <p:transition spd="slow" p14:dur="1400">
        <p14:door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2.5E-6 2.59259E-6 L 2.5E-6 -0.52431 " pathEditMode="relative" rAng="0" ptsTypes="AA">
                                      <p:cBhvr>
                                        <p:cTn id="10" dur="2000" fill="hold"/>
                                        <p:tgtEl>
                                          <p:spTgt spid="2"/>
                                        </p:tgtEl>
                                        <p:attrNameLst>
                                          <p:attrName>ppt_x</p:attrName>
                                          <p:attrName>ppt_y</p:attrName>
                                        </p:attrNameLst>
                                      </p:cBhvr>
                                      <p:rCtr x="0" y="-26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r="4339"/>
          <a:stretch/>
        </p:blipFill>
        <p:spPr>
          <a:xfrm>
            <a:off x="1691680" y="1412776"/>
            <a:ext cx="5764554" cy="9071766"/>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104750301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1.94444E-6 3.7037E-6 L 1.94444E-6 -0.59838 " pathEditMode="relative" rAng="0" ptsTypes="AA">
                                      <p:cBhvr>
                                        <p:cTn id="10" dur="2000" fill="hold"/>
                                        <p:tgtEl>
                                          <p:spTgt spid="4"/>
                                        </p:tgtEl>
                                        <p:attrNameLst>
                                          <p:attrName>ppt_x</p:attrName>
                                          <p:attrName>ppt_y</p:attrName>
                                        </p:attrNameLst>
                                      </p:cBhvr>
                                      <p:rCtr x="0" y="-29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524" y="188640"/>
            <a:ext cx="7560840" cy="5904656"/>
          </a:xfrm>
        </p:spPr>
        <p:txBody>
          <a:bodyPr>
            <a:noAutofit/>
          </a:bodyPr>
          <a:lstStyle/>
          <a:p>
            <a:pPr marL="0" indent="0" algn="justLow" rtl="1">
              <a:buNone/>
            </a:pPr>
            <a:r>
              <a:rPr lang="fa-IR" sz="3200" dirty="0" smtClean="0">
                <a:cs typeface="Taher" pitchFamily="2" charset="-78"/>
              </a:rPr>
              <a:t>الباني :</a:t>
            </a:r>
          </a:p>
          <a:p>
            <a:pPr marL="0" indent="0" algn="justLow" rtl="1">
              <a:buNone/>
            </a:pPr>
            <a:r>
              <a:rPr lang="fa-IR" sz="3200" b="1" dirty="0">
                <a:cs typeface="Taher" pitchFamily="2" charset="-78"/>
              </a:rPr>
              <a:t>و قد مضى في الحديث الرابع الطريق الثانية و </a:t>
            </a:r>
            <a:r>
              <a:rPr lang="fa-IR" sz="3200" b="1" dirty="0" smtClean="0">
                <a:cs typeface="Taher" pitchFamily="2" charset="-78"/>
              </a:rPr>
              <a:t>الثالثة و </a:t>
            </a:r>
            <a:r>
              <a:rPr lang="fa-IR" sz="3200" b="1" dirty="0">
                <a:cs typeface="Taher" pitchFamily="2" charset="-78"/>
              </a:rPr>
              <a:t>إسناده </a:t>
            </a:r>
            <a:r>
              <a:rPr lang="fa-IR" sz="3200" b="1" dirty="0" smtClean="0">
                <a:cs typeface="Taher" pitchFamily="2" charset="-78"/>
              </a:rPr>
              <a:t>حسن، </a:t>
            </a:r>
            <a:r>
              <a:rPr lang="fa-IR" sz="3200" b="1" dirty="0">
                <a:cs typeface="Taher" pitchFamily="2" charset="-78"/>
              </a:rPr>
              <a:t>و أخرجه البزار بنحوه و أتم منه. </a:t>
            </a:r>
            <a:endParaRPr lang="en-US" sz="3200" dirty="0">
              <a:cs typeface="Taher" pitchFamily="2" charset="-78"/>
            </a:endParaRPr>
          </a:p>
          <a:p>
            <a:pPr marL="0" indent="0" algn="justLow" rtl="1">
              <a:buNone/>
            </a:pPr>
            <a:r>
              <a:rPr lang="fa-IR" sz="3200" b="1" dirty="0">
                <a:cs typeface="Taher" pitchFamily="2" charset="-78"/>
              </a:rPr>
              <a:t>و للحديث طرق أخرى كثيرة جمع طائفة كبيرة منها الهيثمي </a:t>
            </a:r>
            <a:r>
              <a:rPr lang="fa-IR" sz="3200" b="1" dirty="0" smtClean="0">
                <a:cs typeface="Taher" pitchFamily="2" charset="-78"/>
              </a:rPr>
              <a:t>في المجمع و </a:t>
            </a:r>
            <a:r>
              <a:rPr lang="fa-IR" sz="3200" b="1" dirty="0">
                <a:cs typeface="Taher" pitchFamily="2" charset="-78"/>
              </a:rPr>
              <a:t>قد ذكرت و خرجت ما تيسر لي منها مما يقطع الواقف عليها بعد تحقيق الكلام على أسانيدها بصحة الحديث </a:t>
            </a:r>
            <a:r>
              <a:rPr lang="fa-IR" sz="3200" b="1" dirty="0" smtClean="0">
                <a:cs typeface="Taher" pitchFamily="2" charset="-78"/>
              </a:rPr>
              <a:t>يقينا، </a:t>
            </a:r>
            <a:r>
              <a:rPr lang="fa-IR" sz="3200" b="1" dirty="0">
                <a:cs typeface="Taher" pitchFamily="2" charset="-78"/>
              </a:rPr>
              <a:t>و إلا فهي كثيرة </a:t>
            </a:r>
            <a:r>
              <a:rPr lang="fa-IR" sz="3200" b="1" dirty="0" smtClean="0">
                <a:cs typeface="Taher" pitchFamily="2" charset="-78"/>
              </a:rPr>
              <a:t>جدا، </a:t>
            </a:r>
            <a:r>
              <a:rPr lang="fa-IR" sz="3200" b="1" dirty="0">
                <a:cs typeface="Taher" pitchFamily="2" charset="-78"/>
              </a:rPr>
              <a:t>و قد استوعبها ابن عقدة في كتاب </a:t>
            </a:r>
            <a:r>
              <a:rPr lang="fa-IR" sz="3200" b="1" dirty="0" smtClean="0">
                <a:cs typeface="Taher" pitchFamily="2" charset="-78"/>
              </a:rPr>
              <a:t>مفرد، </a:t>
            </a:r>
            <a:r>
              <a:rPr lang="fa-IR" sz="3200" b="1" dirty="0">
                <a:cs typeface="Taher" pitchFamily="2" charset="-78"/>
              </a:rPr>
              <a:t>قال الحافظ ابن </a:t>
            </a:r>
            <a:r>
              <a:rPr lang="fa-IR" sz="3200" b="1" dirty="0" smtClean="0">
                <a:cs typeface="Taher" pitchFamily="2" charset="-78"/>
              </a:rPr>
              <a:t>حجر: </a:t>
            </a:r>
            <a:r>
              <a:rPr lang="fa-IR" sz="3200" b="1" dirty="0">
                <a:cs typeface="Taher" pitchFamily="2" charset="-78"/>
              </a:rPr>
              <a:t>منها صحاح و منها </a:t>
            </a:r>
            <a:r>
              <a:rPr lang="fa-IR" sz="3200" b="1" dirty="0" smtClean="0">
                <a:cs typeface="Taher" pitchFamily="2" charset="-78"/>
              </a:rPr>
              <a:t>حسان. </a:t>
            </a:r>
            <a:r>
              <a:rPr lang="fa-IR" sz="3200" b="1" dirty="0">
                <a:cs typeface="Taher" pitchFamily="2" charset="-78"/>
              </a:rPr>
              <a:t>و جملة القول أن حديث الترجمة حديث صحيح </a:t>
            </a:r>
            <a:r>
              <a:rPr lang="fa-IR" sz="3200" b="1" dirty="0" smtClean="0">
                <a:cs typeface="Taher" pitchFamily="2" charset="-78"/>
              </a:rPr>
              <a:t>بشطريه، </a:t>
            </a:r>
            <a:r>
              <a:rPr lang="fa-IR" sz="3200" b="1" dirty="0">
                <a:cs typeface="Taher" pitchFamily="2" charset="-78"/>
              </a:rPr>
              <a:t>بل الأول منه متواتر </a:t>
            </a:r>
            <a:r>
              <a:rPr lang="fa-IR" sz="3200" b="1" dirty="0" smtClean="0">
                <a:cs typeface="Taher" pitchFamily="2" charset="-78"/>
              </a:rPr>
              <a:t>عنه</a:t>
            </a:r>
            <a:r>
              <a:rPr lang="fa-IR" sz="3200" dirty="0" smtClean="0">
                <a:cs typeface="Taher" pitchFamily="2" charset="-78"/>
                <a:sym typeface="Roumouz"/>
              </a:rPr>
              <a:t></a:t>
            </a:r>
            <a:r>
              <a:rPr lang="fa-IR" sz="3200" b="1" dirty="0" smtClean="0">
                <a:cs typeface="Taher" pitchFamily="2" charset="-78"/>
              </a:rPr>
              <a:t> </a:t>
            </a:r>
            <a:r>
              <a:rPr lang="fa-IR" sz="3200" b="1" dirty="0">
                <a:cs typeface="Taher" pitchFamily="2" charset="-78"/>
              </a:rPr>
              <a:t>كما ظهر لمن تتبع أسانيده و </a:t>
            </a:r>
            <a:r>
              <a:rPr lang="fa-IR" sz="3200" b="1" dirty="0" smtClean="0">
                <a:cs typeface="Taher" pitchFamily="2" charset="-78"/>
              </a:rPr>
              <a:t>طرقه، </a:t>
            </a:r>
            <a:r>
              <a:rPr lang="fa-IR" sz="3200" b="1" dirty="0">
                <a:cs typeface="Taher" pitchFamily="2" charset="-78"/>
              </a:rPr>
              <a:t>و ما ذكرت منها </a:t>
            </a:r>
            <a:r>
              <a:rPr lang="fa-IR" sz="3200" b="1" dirty="0" smtClean="0">
                <a:cs typeface="Taher" pitchFamily="2" charset="-78"/>
              </a:rPr>
              <a:t>كفاية.</a:t>
            </a:r>
            <a:endParaRPr lang="en-US" sz="3200" dirty="0">
              <a:cs typeface="Taher" pitchFamily="2" charset="-78"/>
            </a:endParaRPr>
          </a:p>
        </p:txBody>
      </p:sp>
      <p:sp>
        <p:nvSpPr>
          <p:cNvPr id="4" name="Rectangle 3"/>
          <p:cNvSpPr/>
          <p:nvPr/>
        </p:nvSpPr>
        <p:spPr>
          <a:xfrm>
            <a:off x="342205" y="6020412"/>
            <a:ext cx="3760966" cy="46166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justLow" rtl="1"/>
            <a:r>
              <a:rPr lang="fa-IR" sz="2400" dirty="0" smtClean="0">
                <a:cs typeface="Homa" pitchFamily="2" charset="-78"/>
              </a:rPr>
              <a:t>السلسله الصحيحه </a:t>
            </a:r>
            <a:r>
              <a:rPr lang="fa-IR" sz="2400" dirty="0">
                <a:cs typeface="Homa" pitchFamily="2" charset="-78"/>
              </a:rPr>
              <a:t>، ج 4 ، ص 249</a:t>
            </a:r>
            <a:endParaRPr lang="en-US" sz="2400" dirty="0">
              <a:cs typeface="Homa" pitchFamily="2" charset="-7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932" y="0"/>
            <a:ext cx="1005572" cy="6858000"/>
          </a:xfrm>
          <a:prstGeom prst="rect">
            <a:avLst/>
          </a:prstGeom>
          <a:ln w="127000" cap="rnd">
            <a:solidFill>
              <a:schemeClr val="accent2">
                <a:lumMod val="20000"/>
                <a:lumOff val="80000"/>
              </a:schemeClr>
            </a:solidFill>
          </a:ln>
          <a:effectLst>
            <a:glow rad="228600">
              <a:schemeClr val="accent3">
                <a:satMod val="175000"/>
                <a:alpha val="40000"/>
              </a:schemeClr>
            </a:glow>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11423469"/>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7119" y="1249252"/>
            <a:ext cx="5561185" cy="8216605"/>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567682312"/>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1.11111E-6 0 L 1.11111E-6 -0.56481 " pathEditMode="relative" rAng="0" ptsTypes="AA">
                                      <p:cBhvr>
                                        <p:cTn id="10" dur="2000" fill="hold"/>
                                        <p:tgtEl>
                                          <p:spTgt spid="4"/>
                                        </p:tgtEl>
                                        <p:attrNameLst>
                                          <p:attrName>ppt_x</p:attrName>
                                          <p:attrName>ppt_y</p:attrName>
                                        </p:attrNameLst>
                                      </p:cBhvr>
                                      <p:rCtr x="0" y="-28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0255" y="0"/>
            <a:ext cx="4643490" cy="6858000"/>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1608355925"/>
      </p:ext>
    </p:extLst>
  </p:cSld>
  <p:clrMapOvr>
    <a:masterClrMapping/>
  </p:clrMapOvr>
  <mc:AlternateContent xmlns:mc="http://schemas.openxmlformats.org/markup-compatibility/2006">
    <mc:Choice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37801 " pathEditMode="relative" rAng="0" ptsTypes="AA">
                                      <p:cBhvr>
                                        <p:cTn id="6" dur="2000" fill="hold"/>
                                        <p:tgtEl>
                                          <p:spTgt spid="4"/>
                                        </p:tgtEl>
                                        <p:attrNameLst>
                                          <p:attrName>ppt_x</p:attrName>
                                          <p:attrName>ppt_y</p:attrName>
                                        </p:attrNameLst>
                                      </p:cBhvr>
                                      <p:rCtr x="0" y="-18912"/>
                                    </p:animMotion>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197775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تصحيح روايت توسط </a:t>
            </a:r>
            <a:br>
              <a:rPr lang="fa-IR"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fa-IR" cap="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علماي اهل سنت و وهابيت</a:t>
            </a:r>
            <a:endParaRPr lang="en-US" cap="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69687" y="3936504"/>
            <a:ext cx="4864484" cy="273285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000" t="7255" r="2605" b="11961"/>
          <a:stretch/>
        </p:blipFill>
        <p:spPr>
          <a:xfrm rot="16200000">
            <a:off x="-2091018" y="2043952"/>
            <a:ext cx="6858002" cy="2770094"/>
          </a:xfrm>
          <a:prstGeom prst="rect">
            <a:avLst/>
          </a:prstGeom>
        </p:spPr>
      </p:pic>
    </p:spTree>
    <p:extLst>
      <p:ext uri="{BB962C8B-B14F-4D97-AF65-F5344CB8AC3E}">
        <p14:creationId xmlns:p14="http://schemas.microsoft.com/office/powerpoint/2010/main" val="3782871408"/>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3528" y="1988840"/>
            <a:ext cx="7242048" cy="1800200"/>
          </a:xfrm>
        </p:spPr>
        <p:txBody>
          <a:bodyPr>
            <a:normAutofit fontScale="90000"/>
          </a:bodyPr>
          <a:lstStyle/>
          <a:p>
            <a:pPr algn="r" rtl="1"/>
            <a:r>
              <a:rPr lang="en-US" sz="4000" cap="none" dirty="0">
                <a:ln>
                  <a:noFill/>
                </a:ln>
                <a:solidFill>
                  <a:schemeClr val="tx1"/>
                </a:solidFill>
                <a:cs typeface="Taher" pitchFamily="2" charset="-78"/>
              </a:rPr>
              <a:t/>
            </a:r>
            <a:br>
              <a:rPr lang="en-US" sz="4000" cap="none" dirty="0">
                <a:ln>
                  <a:noFill/>
                </a:ln>
                <a:solidFill>
                  <a:schemeClr val="tx1"/>
                </a:solidFill>
                <a:cs typeface="Taher" pitchFamily="2" charset="-78"/>
              </a:rPr>
            </a:br>
            <a:r>
              <a:rPr lang="fa-IR" sz="4000" cap="none" dirty="0">
                <a:ln>
                  <a:noFill/>
                </a:ln>
                <a:solidFill>
                  <a:schemeClr val="tx1"/>
                </a:solidFill>
                <a:cs typeface="Taher" pitchFamily="2" charset="-78"/>
              </a:rPr>
              <a:t>رواه أحمد ورجاله رجال الصحيح غير فطر بن خليفة وهو ثقة </a:t>
            </a:r>
            <a:r>
              <a:rPr lang="fa-IR" sz="4000" cap="none" dirty="0" smtClean="0">
                <a:ln>
                  <a:noFill/>
                </a:ln>
                <a:solidFill>
                  <a:schemeClr val="tx1"/>
                </a:solidFill>
                <a:cs typeface="Taher" pitchFamily="2" charset="-78"/>
              </a:rPr>
              <a:t>.</a:t>
            </a:r>
            <a:endParaRPr lang="en-US" sz="4000" cap="none" dirty="0">
              <a:ln>
                <a:noFill/>
              </a:ln>
              <a:solidFill>
                <a:schemeClr val="tx1"/>
              </a:solidFill>
              <a:cs typeface="Taher" pitchFamily="2" charset="-78"/>
            </a:endParaRPr>
          </a:p>
        </p:txBody>
      </p:sp>
      <p:sp>
        <p:nvSpPr>
          <p:cNvPr id="5" name="Rectangle 4"/>
          <p:cNvSpPr/>
          <p:nvPr/>
        </p:nvSpPr>
        <p:spPr>
          <a:xfrm>
            <a:off x="827584" y="4797152"/>
            <a:ext cx="4968552"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r" rtl="1"/>
            <a:r>
              <a:rPr lang="fa-IR" sz="2400" dirty="0">
                <a:cs typeface="Homa" pitchFamily="2" charset="-78"/>
              </a:rPr>
              <a:t>مجمع الزوائد ومنبع الفوائد ، </a:t>
            </a:r>
            <a:r>
              <a:rPr lang="fa-IR" sz="2400" dirty="0" smtClean="0">
                <a:cs typeface="Homa" pitchFamily="2" charset="-78"/>
              </a:rPr>
              <a:t>ج 9، ص129ـ131 </a:t>
            </a:r>
            <a:endParaRPr lang="en-US" sz="2400" dirty="0">
              <a:cs typeface="Homa" pitchFamily="2" charset="-78"/>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932" y="27384"/>
            <a:ext cx="1005572" cy="6858000"/>
          </a:xfrm>
          <a:prstGeom prst="rect">
            <a:avLst/>
          </a:prstGeom>
          <a:ln w="127000" cap="rnd">
            <a:solidFill>
              <a:schemeClr val="accent2">
                <a:lumMod val="20000"/>
                <a:lumOff val="80000"/>
              </a:schemeClr>
            </a:solidFill>
          </a:ln>
          <a:effectLst>
            <a:glow rad="228600">
              <a:schemeClr val="accent3">
                <a:satMod val="175000"/>
                <a:alpha val="40000"/>
              </a:schemeClr>
            </a:glow>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Rectangle 1"/>
          <p:cNvSpPr/>
          <p:nvPr/>
        </p:nvSpPr>
        <p:spPr>
          <a:xfrm>
            <a:off x="421443" y="620688"/>
            <a:ext cx="7120859" cy="70788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r>
              <a:rPr lang="fa-IR"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Sultan Medium" pitchFamily="2" charset="-78"/>
              </a:rPr>
              <a:t>علي بن أبوبكر </a:t>
            </a:r>
            <a:r>
              <a:rPr lang="fa-IR"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Sultan Medium" pitchFamily="2" charset="-78"/>
              </a:rPr>
              <a:t>هيثمي </a:t>
            </a:r>
            <a:r>
              <a:rPr lang="ar-LB"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Sultan Medium" pitchFamily="2" charset="-78"/>
              </a:rPr>
              <a:t>(متوفاى 807 هـ)</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Sultan Medium" pitchFamily="2" charset="-78"/>
            </a:endParaRPr>
          </a:p>
        </p:txBody>
      </p:sp>
    </p:spTree>
    <p:extLst>
      <p:ext uri="{BB962C8B-B14F-4D97-AF65-F5344CB8AC3E}">
        <p14:creationId xmlns:p14="http://schemas.microsoft.com/office/powerpoint/2010/main" val="20353059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2384" y="692696"/>
            <a:ext cx="6823992" cy="10231087"/>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17119925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5E-6 7.40741E-7 L 5E-6 -0.65116 " pathEditMode="relative" rAng="0" ptsTypes="AA">
                                      <p:cBhvr>
                                        <p:cTn id="10" dur="2000" fill="hold"/>
                                        <p:tgtEl>
                                          <p:spTgt spid="5"/>
                                        </p:tgtEl>
                                        <p:attrNameLst>
                                          <p:attrName>ppt_x</p:attrName>
                                          <p:attrName>ppt_y</p:attrName>
                                        </p:attrNameLst>
                                      </p:cBhvr>
                                      <p:rCtr x="0" y="-32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0"/>
            <a:ext cx="5735799" cy="8364320"/>
          </a:xfrm>
          <a:prstGeom prst="rect">
            <a:avLst/>
          </a:prstGeom>
          <a:ln>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2228493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000" fill="hold"/>
                                        <p:tgtEl>
                                          <p:spTgt spid="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Custom 6">
      <a:dk1>
        <a:sysClr val="windowText" lastClr="000000"/>
      </a:dk1>
      <a:lt1>
        <a:sysClr val="window" lastClr="FFFFFF"/>
      </a:lt1>
      <a:dk2>
        <a:srgbClr val="006600"/>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497</TotalTime>
  <Words>973</Words>
  <Application>Microsoft Office PowerPoint</Application>
  <PresentationFormat>On-screen Show (4:3)</PresentationFormat>
  <Paragraphs>46</Paragraphs>
  <Slides>57</Slides>
  <Notes>2</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Opulent</vt:lpstr>
      <vt:lpstr>احتجاج اميرمؤمنان به حديث غدير</vt:lpstr>
      <vt:lpstr>1. احمد بن حنبل از ابوطفيل</vt:lpstr>
      <vt:lpstr>PowerPoint Presentation</vt:lpstr>
      <vt:lpstr>PowerPoint Presentation</vt:lpstr>
      <vt:lpstr>PowerPoint Presentation</vt:lpstr>
      <vt:lpstr>تصحيح روايت توسط  علماي اهل سنت و وهابيت</vt:lpstr>
      <vt:lpstr> رواه أحمد ورجاله رجال الصحيح غير فطر بن خليفة وهو ثقة .</vt:lpstr>
      <vt:lpstr>PowerPoint Presentation</vt:lpstr>
      <vt:lpstr>PowerPoint Presentation</vt:lpstr>
      <vt:lpstr>PowerPoint Presentation</vt:lpstr>
      <vt:lpstr>أخرجه أحمد ( 4 / 370 ) و ابن حبان في " صحيحه " ( 2205 - موارد الظمآن ) و ابن أبي عاصم ( 1367 و 1368 ) و الطبراني ( 4968 ) و الضياء في " المختارة " ( رقم -527 بتحقيقي ) . قلت : و إسناده صحيح على شرط البخاري . و قال الهيثمي في " المجمع " ( 9 / 104) : " رواه أحمد و رجاله رجال الصحيح غير فطر بن خليفة و هو ثقة " .</vt:lpstr>
      <vt:lpstr>PowerPoint Presentation</vt:lpstr>
      <vt:lpstr>PowerPoint Presentation</vt:lpstr>
      <vt:lpstr>2 . احمد بن حنبل از سعد بن وهب</vt:lpstr>
      <vt:lpstr>PowerPoint Presentation</vt:lpstr>
      <vt:lpstr>PowerPoint Presentation</vt:lpstr>
      <vt:lpstr>PowerPoint Presentation</vt:lpstr>
      <vt:lpstr>PowerPoint Presentation</vt:lpstr>
      <vt:lpstr>PowerPoint Presentation</vt:lpstr>
      <vt:lpstr>PowerPoint Presentation</vt:lpstr>
      <vt:lpstr>3 . ابوبكر بزار از سعد بن وهب</vt:lpstr>
      <vt:lpstr>PowerPoint Presentation</vt:lpstr>
      <vt:lpstr>PowerPoint Presentation</vt:lpstr>
      <vt:lpstr>PowerPoint Presentation</vt:lpstr>
      <vt:lpstr>PowerPoint Presentation</vt:lpstr>
      <vt:lpstr>PowerPoint Presentation</vt:lpstr>
      <vt:lpstr>PowerPoint Presentation</vt:lpstr>
      <vt:lpstr>4 .  عبد الله بن أحمد بن حنبل ، أبي يعلى حنبلي  وضياء الدين مقدسي از عبد  الرحمن بن أبي ليلى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احمد بن حنبل از زَيْدِ بن يُثَيْعٍ</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Yazdani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احتجاج اميرمؤمنان به حديث غدير</dc:title>
  <dc:creator>Agha</dc:creator>
  <cp:lastModifiedBy>agha</cp:lastModifiedBy>
  <cp:revision>62</cp:revision>
  <dcterms:created xsi:type="dcterms:W3CDTF">2010-11-19T12:57:21Z</dcterms:created>
  <dcterms:modified xsi:type="dcterms:W3CDTF">2011-10-20T16:03:44Z</dcterms:modified>
</cp:coreProperties>
</file>